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5" r:id="rId2"/>
    <p:sldMasterId id="2147483687" r:id="rId3"/>
  </p:sldMasterIdLst>
  <p:notesMasterIdLst>
    <p:notesMasterId r:id="rId76"/>
  </p:notesMasterIdLst>
  <p:sldIdLst>
    <p:sldId id="508" r:id="rId4"/>
    <p:sldId id="509" r:id="rId5"/>
    <p:sldId id="515" r:id="rId6"/>
    <p:sldId id="524" r:id="rId7"/>
    <p:sldId id="525" r:id="rId8"/>
    <p:sldId id="526" r:id="rId9"/>
    <p:sldId id="527" r:id="rId10"/>
    <p:sldId id="528" r:id="rId11"/>
    <p:sldId id="968" r:id="rId12"/>
    <p:sldId id="723" r:id="rId13"/>
    <p:sldId id="969" r:id="rId14"/>
    <p:sldId id="532" r:id="rId15"/>
    <p:sldId id="578" r:id="rId16"/>
    <p:sldId id="579" r:id="rId17"/>
    <p:sldId id="533" r:id="rId18"/>
    <p:sldId id="534" r:id="rId19"/>
    <p:sldId id="535" r:id="rId20"/>
    <p:sldId id="536" r:id="rId21"/>
    <p:sldId id="537" r:id="rId22"/>
    <p:sldId id="538" r:id="rId23"/>
    <p:sldId id="539" r:id="rId24"/>
    <p:sldId id="540" r:id="rId25"/>
    <p:sldId id="541" r:id="rId26"/>
    <p:sldId id="542" r:id="rId27"/>
    <p:sldId id="543" r:id="rId28"/>
    <p:sldId id="544" r:id="rId29"/>
    <p:sldId id="545" r:id="rId30"/>
    <p:sldId id="546" r:id="rId31"/>
    <p:sldId id="547" r:id="rId32"/>
    <p:sldId id="417" r:id="rId33"/>
    <p:sldId id="548" r:id="rId34"/>
    <p:sldId id="549" r:id="rId35"/>
    <p:sldId id="550" r:id="rId36"/>
    <p:sldId id="551" r:id="rId37"/>
    <p:sldId id="552" r:id="rId38"/>
    <p:sldId id="553" r:id="rId39"/>
    <p:sldId id="554" r:id="rId40"/>
    <p:sldId id="555" r:id="rId41"/>
    <p:sldId id="556" r:id="rId42"/>
    <p:sldId id="557" r:id="rId43"/>
    <p:sldId id="558" r:id="rId44"/>
    <p:sldId id="559" r:id="rId45"/>
    <p:sldId id="560" r:id="rId46"/>
    <p:sldId id="561" r:id="rId47"/>
    <p:sldId id="562" r:id="rId48"/>
    <p:sldId id="563" r:id="rId49"/>
    <p:sldId id="564" r:id="rId50"/>
    <p:sldId id="565" r:id="rId51"/>
    <p:sldId id="566" r:id="rId52"/>
    <p:sldId id="769" r:id="rId53"/>
    <p:sldId id="767" r:id="rId54"/>
    <p:sldId id="770" r:id="rId55"/>
    <p:sldId id="773" r:id="rId56"/>
    <p:sldId id="774" r:id="rId57"/>
    <p:sldId id="955" r:id="rId58"/>
    <p:sldId id="954" r:id="rId59"/>
    <p:sldId id="956" r:id="rId60"/>
    <p:sldId id="957" r:id="rId61"/>
    <p:sldId id="958" r:id="rId62"/>
    <p:sldId id="959" r:id="rId63"/>
    <p:sldId id="960" r:id="rId64"/>
    <p:sldId id="961" r:id="rId65"/>
    <p:sldId id="962" r:id="rId66"/>
    <p:sldId id="963" r:id="rId67"/>
    <p:sldId id="964" r:id="rId68"/>
    <p:sldId id="777" r:id="rId69"/>
    <p:sldId id="754" r:id="rId70"/>
    <p:sldId id="757" r:id="rId71"/>
    <p:sldId id="965" r:id="rId72"/>
    <p:sldId id="966" r:id="rId73"/>
    <p:sldId id="624" r:id="rId74"/>
    <p:sldId id="967" r:id="rId7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87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1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E82F5-6020-814B-A58F-C5653864C407}" type="datetimeFigureOut">
              <a:rPr lang="en-US" smtClean="0"/>
              <a:t>9/19/23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355311-83E2-8E40-921C-F7B4C371A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194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649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kumimoji="0" lang="nl-NL">
              <a:latin typeface="Times" charset="0"/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530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854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kumimoji="0" lang="nl-NL">
              <a:latin typeface="Times" charset="0"/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561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E3281AD-7ED1-9C47-8CA2-CBBE2439B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75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21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4" indent="0">
              <a:buNone/>
              <a:defRPr sz="2800"/>
            </a:lvl2pPr>
            <a:lvl3pPr marL="914306" indent="0">
              <a:buNone/>
              <a:defRPr sz="2400"/>
            </a:lvl3pPr>
            <a:lvl4pPr marL="1371460" indent="0">
              <a:buNone/>
              <a:defRPr sz="2000"/>
            </a:lvl4pPr>
            <a:lvl5pPr marL="1828613" indent="0">
              <a:buNone/>
              <a:defRPr sz="2000"/>
            </a:lvl5pPr>
            <a:lvl6pPr marL="2285766" indent="0">
              <a:buNone/>
              <a:defRPr sz="2000"/>
            </a:lvl6pPr>
            <a:lvl7pPr marL="2742920" indent="0">
              <a:buNone/>
              <a:defRPr sz="2000"/>
            </a:lvl7pPr>
            <a:lvl8pPr marL="3200072" indent="0">
              <a:buNone/>
              <a:defRPr sz="2000"/>
            </a:lvl8pPr>
            <a:lvl9pPr marL="3657226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54" indent="0">
              <a:buNone/>
              <a:defRPr sz="1200"/>
            </a:lvl2pPr>
            <a:lvl3pPr marL="914306" indent="0">
              <a:buNone/>
              <a:defRPr sz="1000"/>
            </a:lvl3pPr>
            <a:lvl4pPr marL="1371460" indent="0">
              <a:buNone/>
              <a:defRPr sz="900"/>
            </a:lvl4pPr>
            <a:lvl5pPr marL="1828613" indent="0">
              <a:buNone/>
              <a:defRPr sz="900"/>
            </a:lvl5pPr>
            <a:lvl6pPr marL="2285766" indent="0">
              <a:buNone/>
              <a:defRPr sz="900"/>
            </a:lvl6pPr>
            <a:lvl7pPr marL="2742920" indent="0">
              <a:buNone/>
              <a:defRPr sz="900"/>
            </a:lvl7pPr>
            <a:lvl8pPr marL="3200072" indent="0">
              <a:buNone/>
              <a:defRPr sz="900"/>
            </a:lvl8pPr>
            <a:lvl9pPr marL="365722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91D3EC8-DDF5-EC4C-89EC-961AFA2B5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75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009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E3A15F0-A095-FC49-9719-5791E4A84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75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825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288088" y="457200"/>
            <a:ext cx="1789112" cy="48783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17575" y="457200"/>
            <a:ext cx="5218113" cy="48783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2F0253F-6779-1846-80B6-876BD020B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75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8046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5513" y="1828800"/>
            <a:ext cx="3492500" cy="3506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0414" y="1828800"/>
            <a:ext cx="3494087" cy="167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0414" y="3657600"/>
            <a:ext cx="3494087" cy="1677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3CB79-51B2-3A40-86E4-271A4156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75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5190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  <a:prstGeom prst="rect">
            <a:avLst/>
          </a:prstGeom>
        </p:spPr>
        <p:txBody>
          <a:bodyPr lIns="64281" tIns="32140" rIns="64281" bIns="321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50"/>
            <a:ext cx="6400354" cy="1752451"/>
          </a:xfrm>
          <a:prstGeom prst="rect">
            <a:avLst/>
          </a:prstGeom>
        </p:spPr>
        <p:txBody>
          <a:bodyPr lIns="64281" tIns="32140" rIns="64281" bIns="32140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214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42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64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856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607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9284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249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5712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648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78" y="6356824"/>
            <a:ext cx="2895451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75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814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lIns="64281" tIns="32140" rIns="64281" bIns="321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647" y="1600650"/>
            <a:ext cx="8228707" cy="4525119"/>
          </a:xfrm>
          <a:prstGeom prst="rect">
            <a:avLst/>
          </a:prstGeom>
        </p:spPr>
        <p:txBody>
          <a:bodyPr lIns="64281" tIns="32140" rIns="64281" bIns="321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648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78" y="6356824"/>
            <a:ext cx="2895451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75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027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  <a:prstGeom prst="rect">
            <a:avLst/>
          </a:prstGeom>
        </p:spPr>
        <p:txBody>
          <a:bodyPr lIns="64281" tIns="32140" rIns="64281" bIns="32140" anchor="t"/>
          <a:lstStyle>
            <a:lvl1pPr algn="l">
              <a:defRPr sz="2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  <a:prstGeom prst="rect">
            <a:avLst/>
          </a:prstGeom>
        </p:spPr>
        <p:txBody>
          <a:bodyPr lIns="64281" tIns="32140" rIns="64281" bIns="32140" anchor="b"/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32140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2pPr>
            <a:lvl3pPr marL="642816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3pPr>
            <a:lvl4pPr marL="964224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285631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607041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1928447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249856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571264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648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78" y="6356824"/>
            <a:ext cx="2895451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75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49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lIns="64281" tIns="32140" rIns="64281" bIns="321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648" y="1600650"/>
            <a:ext cx="4060775" cy="4525119"/>
          </a:xfrm>
          <a:prstGeom prst="rect">
            <a:avLst/>
          </a:prstGeom>
        </p:spPr>
        <p:txBody>
          <a:bodyPr lIns="64281" tIns="32140" rIns="64281" bIns="32140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9" y="1600650"/>
            <a:ext cx="4060775" cy="4525119"/>
          </a:xfrm>
          <a:prstGeom prst="rect">
            <a:avLst/>
          </a:prstGeom>
        </p:spPr>
        <p:txBody>
          <a:bodyPr lIns="64281" tIns="32140" rIns="64281" bIns="32140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648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78" y="6356824"/>
            <a:ext cx="2895451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75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84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lIns="64281" tIns="32140" rIns="64281" bIns="32140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  <a:prstGeom prst="rect">
            <a:avLst/>
          </a:prstGeom>
        </p:spPr>
        <p:txBody>
          <a:bodyPr lIns="64281" tIns="32140" rIns="64281" bIns="32140" anchor="b"/>
          <a:lstStyle>
            <a:lvl1pPr marL="0" indent="0">
              <a:buNone/>
              <a:defRPr sz="1700" b="1"/>
            </a:lvl1pPr>
            <a:lvl2pPr marL="321407" indent="0">
              <a:buNone/>
              <a:defRPr sz="1400" b="1"/>
            </a:lvl2pPr>
            <a:lvl3pPr marL="642816" indent="0">
              <a:buNone/>
              <a:defRPr sz="1300" b="1"/>
            </a:lvl3pPr>
            <a:lvl4pPr marL="964224" indent="0">
              <a:buNone/>
              <a:defRPr sz="1100" b="1"/>
            </a:lvl4pPr>
            <a:lvl5pPr marL="1285631" indent="0">
              <a:buNone/>
              <a:defRPr sz="1100" b="1"/>
            </a:lvl5pPr>
            <a:lvl6pPr marL="1607041" indent="0">
              <a:buNone/>
              <a:defRPr sz="1100" b="1"/>
            </a:lvl6pPr>
            <a:lvl7pPr marL="1928447" indent="0">
              <a:buNone/>
              <a:defRPr sz="1100" b="1"/>
            </a:lvl7pPr>
            <a:lvl8pPr marL="2249856" indent="0">
              <a:buNone/>
              <a:defRPr sz="1100" b="1"/>
            </a:lvl8pPr>
            <a:lvl9pPr marL="2571264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  <a:prstGeom prst="rect">
            <a:avLst/>
          </a:prstGeom>
        </p:spPr>
        <p:txBody>
          <a:bodyPr lIns="64281" tIns="32140" rIns="64281" bIns="32140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  <a:prstGeom prst="rect">
            <a:avLst/>
          </a:prstGeom>
        </p:spPr>
        <p:txBody>
          <a:bodyPr lIns="64281" tIns="32140" rIns="64281" bIns="32140" anchor="b"/>
          <a:lstStyle>
            <a:lvl1pPr marL="0" indent="0">
              <a:buNone/>
              <a:defRPr sz="1700" b="1"/>
            </a:lvl1pPr>
            <a:lvl2pPr marL="321407" indent="0">
              <a:buNone/>
              <a:defRPr sz="1400" b="1"/>
            </a:lvl2pPr>
            <a:lvl3pPr marL="642816" indent="0">
              <a:buNone/>
              <a:defRPr sz="1300" b="1"/>
            </a:lvl3pPr>
            <a:lvl4pPr marL="964224" indent="0">
              <a:buNone/>
              <a:defRPr sz="1100" b="1"/>
            </a:lvl4pPr>
            <a:lvl5pPr marL="1285631" indent="0">
              <a:buNone/>
              <a:defRPr sz="1100" b="1"/>
            </a:lvl5pPr>
            <a:lvl6pPr marL="1607041" indent="0">
              <a:buNone/>
              <a:defRPr sz="1100" b="1"/>
            </a:lvl6pPr>
            <a:lvl7pPr marL="1928447" indent="0">
              <a:buNone/>
              <a:defRPr sz="1100" b="1"/>
            </a:lvl7pPr>
            <a:lvl8pPr marL="2249856" indent="0">
              <a:buNone/>
              <a:defRPr sz="1100" b="1"/>
            </a:lvl8pPr>
            <a:lvl9pPr marL="2571264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  <a:prstGeom prst="rect">
            <a:avLst/>
          </a:prstGeom>
        </p:spPr>
        <p:txBody>
          <a:bodyPr lIns="64281" tIns="32140" rIns="64281" bIns="32140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648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78" y="6356824"/>
            <a:ext cx="2895451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75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6358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lIns="64281" tIns="32140" rIns="64281" bIns="321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648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78" y="6356824"/>
            <a:ext cx="2895451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75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74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-136648" y="-165774"/>
            <a:ext cx="9569188" cy="713891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281" tIns="32140" rIns="64281" bIns="32140" numCol="1" spcCol="0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4281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pic>
        <p:nvPicPr>
          <p:cNvPr id="5" name="Picture 3" descr="TU_P5#whi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1" y="6061793"/>
            <a:ext cx="1351373" cy="832445"/>
          </a:xfrm>
          <a:prstGeom prst="rect">
            <a:avLst/>
          </a:prstGeom>
        </p:spPr>
      </p:pic>
      <p:pic>
        <p:nvPicPr>
          <p:cNvPr id="7" name="Picture 6" descr="TU_P4~black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3" y="6061442"/>
            <a:ext cx="1349146" cy="83107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E32281-69C8-0E4C-AF9F-94A6E98F3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75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443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648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78" y="6356824"/>
            <a:ext cx="2895451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75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0330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50" y="273476"/>
            <a:ext cx="3008189" cy="1161975"/>
          </a:xfrm>
          <a:prstGeom prst="rect">
            <a:avLst/>
          </a:prstGeom>
        </p:spPr>
        <p:txBody>
          <a:bodyPr lIns="64281" tIns="32140" rIns="64281" bIns="32140" anchor="b"/>
          <a:lstStyle>
            <a:lvl1pPr algn="l">
              <a:defRPr sz="1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  <a:prstGeom prst="rect">
            <a:avLst/>
          </a:prstGeom>
        </p:spPr>
        <p:txBody>
          <a:bodyPr lIns="64281" tIns="32140" rIns="64281" bIns="32140"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50" y="1435448"/>
            <a:ext cx="3008189" cy="4690318"/>
          </a:xfrm>
          <a:prstGeom prst="rect">
            <a:avLst/>
          </a:prstGeom>
        </p:spPr>
        <p:txBody>
          <a:bodyPr lIns="64281" tIns="32140" rIns="64281" bIns="32140"/>
          <a:lstStyle>
            <a:lvl1pPr marL="0" indent="0">
              <a:buNone/>
              <a:defRPr sz="1000"/>
            </a:lvl1pPr>
            <a:lvl2pPr marL="321407" indent="0">
              <a:buNone/>
              <a:defRPr sz="800"/>
            </a:lvl2pPr>
            <a:lvl3pPr marL="642816" indent="0">
              <a:buNone/>
              <a:defRPr sz="700"/>
            </a:lvl3pPr>
            <a:lvl4pPr marL="964224" indent="0">
              <a:buNone/>
              <a:defRPr sz="600"/>
            </a:lvl4pPr>
            <a:lvl5pPr marL="1285631" indent="0">
              <a:buNone/>
              <a:defRPr sz="600"/>
            </a:lvl5pPr>
            <a:lvl6pPr marL="1607041" indent="0">
              <a:buNone/>
              <a:defRPr sz="600"/>
            </a:lvl6pPr>
            <a:lvl7pPr marL="1928447" indent="0">
              <a:buNone/>
              <a:defRPr sz="600"/>
            </a:lvl7pPr>
            <a:lvl8pPr marL="2249856" indent="0">
              <a:buNone/>
              <a:defRPr sz="600"/>
            </a:lvl8pPr>
            <a:lvl9pPr marL="2571264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648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78" y="6356824"/>
            <a:ext cx="2895451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75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9930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8" y="4800824"/>
            <a:ext cx="5486177" cy="567035"/>
          </a:xfrm>
          <a:prstGeom prst="rect">
            <a:avLst/>
          </a:prstGeom>
        </p:spPr>
        <p:txBody>
          <a:bodyPr lIns="64281" tIns="32140" rIns="64281" bIns="32140" anchor="b"/>
          <a:lstStyle>
            <a:lvl1pPr algn="l">
              <a:defRPr sz="1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8" y="612800"/>
            <a:ext cx="5486177" cy="4114354"/>
          </a:xfrm>
          <a:prstGeom prst="rect">
            <a:avLst/>
          </a:prstGeom>
        </p:spPr>
        <p:txBody>
          <a:bodyPr lIns="64281" tIns="32140" rIns="64281" bIns="32140"/>
          <a:lstStyle>
            <a:lvl1pPr marL="0" indent="0">
              <a:buNone/>
              <a:defRPr sz="2200"/>
            </a:lvl1pPr>
            <a:lvl2pPr marL="321407" indent="0">
              <a:buNone/>
              <a:defRPr sz="2000"/>
            </a:lvl2pPr>
            <a:lvl3pPr marL="642816" indent="0">
              <a:buNone/>
              <a:defRPr sz="1700"/>
            </a:lvl3pPr>
            <a:lvl4pPr marL="964224" indent="0">
              <a:buNone/>
              <a:defRPr sz="1400"/>
            </a:lvl4pPr>
            <a:lvl5pPr marL="1285631" indent="0">
              <a:buNone/>
              <a:defRPr sz="1400"/>
            </a:lvl5pPr>
            <a:lvl6pPr marL="1607041" indent="0">
              <a:buNone/>
              <a:defRPr sz="1400"/>
            </a:lvl6pPr>
            <a:lvl7pPr marL="1928447" indent="0">
              <a:buNone/>
              <a:defRPr sz="1400"/>
            </a:lvl7pPr>
            <a:lvl8pPr marL="2249856" indent="0">
              <a:buNone/>
              <a:defRPr sz="1400"/>
            </a:lvl8pPr>
            <a:lvl9pPr marL="2571264" indent="0">
              <a:buNone/>
              <a:defRPr sz="14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8" y="5367860"/>
            <a:ext cx="5486177" cy="804788"/>
          </a:xfrm>
          <a:prstGeom prst="rect">
            <a:avLst/>
          </a:prstGeom>
        </p:spPr>
        <p:txBody>
          <a:bodyPr lIns="64281" tIns="32140" rIns="64281" bIns="32140"/>
          <a:lstStyle>
            <a:lvl1pPr marL="0" indent="0">
              <a:buNone/>
              <a:defRPr sz="1000"/>
            </a:lvl1pPr>
            <a:lvl2pPr marL="321407" indent="0">
              <a:buNone/>
              <a:defRPr sz="800"/>
            </a:lvl2pPr>
            <a:lvl3pPr marL="642816" indent="0">
              <a:buNone/>
              <a:defRPr sz="700"/>
            </a:lvl3pPr>
            <a:lvl4pPr marL="964224" indent="0">
              <a:buNone/>
              <a:defRPr sz="600"/>
            </a:lvl4pPr>
            <a:lvl5pPr marL="1285631" indent="0">
              <a:buNone/>
              <a:defRPr sz="600"/>
            </a:lvl5pPr>
            <a:lvl6pPr marL="1607041" indent="0">
              <a:buNone/>
              <a:defRPr sz="600"/>
            </a:lvl6pPr>
            <a:lvl7pPr marL="1928447" indent="0">
              <a:buNone/>
              <a:defRPr sz="600"/>
            </a:lvl7pPr>
            <a:lvl8pPr marL="2249856" indent="0">
              <a:buNone/>
              <a:defRPr sz="600"/>
            </a:lvl8pPr>
            <a:lvl9pPr marL="2571264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648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78" y="6356824"/>
            <a:ext cx="2895451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75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8043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lIns="64281" tIns="32140" rIns="64281" bIns="321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1600650"/>
            <a:ext cx="8228707" cy="4525119"/>
          </a:xfrm>
          <a:prstGeom prst="rect">
            <a:avLst/>
          </a:prstGeom>
        </p:spPr>
        <p:txBody>
          <a:bodyPr vert="eaVert" lIns="64281" tIns="32140" rIns="64281" bIns="321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648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78" y="6356824"/>
            <a:ext cx="2895451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75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7849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177" y="274588"/>
            <a:ext cx="2057176" cy="5851178"/>
          </a:xfrm>
          <a:prstGeom prst="rect">
            <a:avLst/>
          </a:prstGeom>
        </p:spPr>
        <p:txBody>
          <a:bodyPr vert="eaVert" lIns="64281" tIns="32140" rIns="64281" bIns="321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274588"/>
            <a:ext cx="6064374" cy="5851178"/>
          </a:xfrm>
          <a:prstGeom prst="rect">
            <a:avLst/>
          </a:prstGeom>
        </p:spPr>
        <p:txBody>
          <a:bodyPr vert="eaVert" lIns="64281" tIns="32140" rIns="64281" bIns="321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648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78" y="6356824"/>
            <a:ext cx="2895451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75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1145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53"/>
            <a:ext cx="6400354" cy="175245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213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427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640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8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606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928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2495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5708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883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592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32135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2pPr>
            <a:lvl3pPr marL="642717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3pPr>
            <a:lvl4pPr marL="964075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285434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606794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1928151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249511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57087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896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648" y="1600653"/>
            <a:ext cx="4060775" cy="4525119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9" y="1600653"/>
            <a:ext cx="4060775" cy="4525119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530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357" indent="0">
              <a:buNone/>
              <a:defRPr sz="1400" b="1"/>
            </a:lvl2pPr>
            <a:lvl3pPr marL="642717" indent="0">
              <a:buNone/>
              <a:defRPr sz="1300" b="1"/>
            </a:lvl3pPr>
            <a:lvl4pPr marL="964075" indent="0">
              <a:buNone/>
              <a:defRPr sz="1100" b="1"/>
            </a:lvl4pPr>
            <a:lvl5pPr marL="1285434" indent="0">
              <a:buNone/>
              <a:defRPr sz="1100" b="1"/>
            </a:lvl5pPr>
            <a:lvl6pPr marL="1606794" indent="0">
              <a:buNone/>
              <a:defRPr sz="1100" b="1"/>
            </a:lvl6pPr>
            <a:lvl7pPr marL="1928151" indent="0">
              <a:buNone/>
              <a:defRPr sz="1100" b="1"/>
            </a:lvl7pPr>
            <a:lvl8pPr marL="2249511" indent="0">
              <a:buNone/>
              <a:defRPr sz="1100" b="1"/>
            </a:lvl8pPr>
            <a:lvl9pPr marL="2570870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357" indent="0">
              <a:buNone/>
              <a:defRPr sz="1400" b="1"/>
            </a:lvl2pPr>
            <a:lvl3pPr marL="642717" indent="0">
              <a:buNone/>
              <a:defRPr sz="1300" b="1"/>
            </a:lvl3pPr>
            <a:lvl4pPr marL="964075" indent="0">
              <a:buNone/>
              <a:defRPr sz="1100" b="1"/>
            </a:lvl4pPr>
            <a:lvl5pPr marL="1285434" indent="0">
              <a:buNone/>
              <a:defRPr sz="1100" b="1"/>
            </a:lvl5pPr>
            <a:lvl6pPr marL="1606794" indent="0">
              <a:buNone/>
              <a:defRPr sz="1100" b="1"/>
            </a:lvl6pPr>
            <a:lvl7pPr marL="1928151" indent="0">
              <a:buNone/>
              <a:defRPr sz="1100" b="1"/>
            </a:lvl7pPr>
            <a:lvl8pPr marL="2249511" indent="0">
              <a:buNone/>
              <a:defRPr sz="1100" b="1"/>
            </a:lvl8pPr>
            <a:lvl9pPr marL="2570870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994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47F9F85-F46B-B84F-A8C3-89F660360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75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2174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83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172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53" y="273479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53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357" indent="0">
              <a:buNone/>
              <a:defRPr sz="800"/>
            </a:lvl2pPr>
            <a:lvl3pPr marL="642717" indent="0">
              <a:buNone/>
              <a:defRPr sz="700"/>
            </a:lvl3pPr>
            <a:lvl4pPr marL="964075" indent="0">
              <a:buNone/>
              <a:defRPr sz="600"/>
            </a:lvl4pPr>
            <a:lvl5pPr marL="1285434" indent="0">
              <a:buNone/>
              <a:defRPr sz="600"/>
            </a:lvl5pPr>
            <a:lvl6pPr marL="1606794" indent="0">
              <a:buNone/>
              <a:defRPr sz="600"/>
            </a:lvl6pPr>
            <a:lvl7pPr marL="1928151" indent="0">
              <a:buNone/>
              <a:defRPr sz="600"/>
            </a:lvl7pPr>
            <a:lvl8pPr marL="2249511" indent="0">
              <a:buNone/>
              <a:defRPr sz="600"/>
            </a:lvl8pPr>
            <a:lvl9pPr marL="257087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830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41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41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357" indent="0">
              <a:buNone/>
              <a:defRPr sz="2000"/>
            </a:lvl2pPr>
            <a:lvl3pPr marL="642717" indent="0">
              <a:buNone/>
              <a:defRPr sz="1700"/>
            </a:lvl3pPr>
            <a:lvl4pPr marL="964075" indent="0">
              <a:buNone/>
              <a:defRPr sz="1400"/>
            </a:lvl4pPr>
            <a:lvl5pPr marL="1285434" indent="0">
              <a:buNone/>
              <a:defRPr sz="1400"/>
            </a:lvl5pPr>
            <a:lvl6pPr marL="1606794" indent="0">
              <a:buNone/>
              <a:defRPr sz="1400"/>
            </a:lvl6pPr>
            <a:lvl7pPr marL="1928151" indent="0">
              <a:buNone/>
              <a:defRPr sz="1400"/>
            </a:lvl7pPr>
            <a:lvl8pPr marL="2249511" indent="0">
              <a:buNone/>
              <a:defRPr sz="1400"/>
            </a:lvl8pPr>
            <a:lvl9pPr marL="2570870" indent="0">
              <a:buNone/>
              <a:defRPr sz="14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41" y="5367860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357" indent="0">
              <a:buNone/>
              <a:defRPr sz="800"/>
            </a:lvl2pPr>
            <a:lvl3pPr marL="642717" indent="0">
              <a:buNone/>
              <a:defRPr sz="700"/>
            </a:lvl3pPr>
            <a:lvl4pPr marL="964075" indent="0">
              <a:buNone/>
              <a:defRPr sz="600"/>
            </a:lvl4pPr>
            <a:lvl5pPr marL="1285434" indent="0">
              <a:buNone/>
              <a:defRPr sz="600"/>
            </a:lvl5pPr>
            <a:lvl6pPr marL="1606794" indent="0">
              <a:buNone/>
              <a:defRPr sz="600"/>
            </a:lvl6pPr>
            <a:lvl7pPr marL="1928151" indent="0">
              <a:buNone/>
              <a:defRPr sz="600"/>
            </a:lvl7pPr>
            <a:lvl8pPr marL="2249511" indent="0">
              <a:buNone/>
              <a:defRPr sz="600"/>
            </a:lvl8pPr>
            <a:lvl9pPr marL="257087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9050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874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177" y="274588"/>
            <a:ext cx="2057176" cy="585117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274588"/>
            <a:ext cx="6064374" cy="585117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592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54" indent="0">
              <a:buNone/>
              <a:defRPr sz="1800"/>
            </a:lvl2pPr>
            <a:lvl3pPr marL="914306" indent="0">
              <a:buNone/>
              <a:defRPr sz="1600"/>
            </a:lvl3pPr>
            <a:lvl4pPr marL="1371460" indent="0">
              <a:buNone/>
              <a:defRPr sz="1400"/>
            </a:lvl4pPr>
            <a:lvl5pPr marL="1828613" indent="0">
              <a:buNone/>
              <a:defRPr sz="1400"/>
            </a:lvl5pPr>
            <a:lvl6pPr marL="2285766" indent="0">
              <a:buNone/>
              <a:defRPr sz="1400"/>
            </a:lvl6pPr>
            <a:lvl7pPr marL="2742920" indent="0">
              <a:buNone/>
              <a:defRPr sz="1400"/>
            </a:lvl7pPr>
            <a:lvl8pPr marL="3200072" indent="0">
              <a:buNone/>
              <a:defRPr sz="1400"/>
            </a:lvl8pPr>
            <a:lvl9pPr marL="3657226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77D4A1D-57A1-7D46-A4F9-14CCC31FF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75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723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25513" y="1828800"/>
            <a:ext cx="3492500" cy="3506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0414" y="1828800"/>
            <a:ext cx="3494087" cy="3506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2193D8D-71C5-1C4C-8DF7-8F9F289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75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278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4" indent="0">
              <a:buNone/>
              <a:defRPr sz="2000" b="1"/>
            </a:lvl2pPr>
            <a:lvl3pPr marL="914306" indent="0">
              <a:buNone/>
              <a:defRPr sz="1800" b="1"/>
            </a:lvl3pPr>
            <a:lvl4pPr marL="1371460" indent="0">
              <a:buNone/>
              <a:defRPr sz="1600" b="1"/>
            </a:lvl4pPr>
            <a:lvl5pPr marL="1828613" indent="0">
              <a:buNone/>
              <a:defRPr sz="1600" b="1"/>
            </a:lvl5pPr>
            <a:lvl6pPr marL="2285766" indent="0">
              <a:buNone/>
              <a:defRPr sz="1600" b="1"/>
            </a:lvl6pPr>
            <a:lvl7pPr marL="2742920" indent="0">
              <a:buNone/>
              <a:defRPr sz="1600" b="1"/>
            </a:lvl7pPr>
            <a:lvl8pPr marL="3200072" indent="0">
              <a:buNone/>
              <a:defRPr sz="1600" b="1"/>
            </a:lvl8pPr>
            <a:lvl9pPr marL="365722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4" indent="0">
              <a:buNone/>
              <a:defRPr sz="2000" b="1"/>
            </a:lvl2pPr>
            <a:lvl3pPr marL="914306" indent="0">
              <a:buNone/>
              <a:defRPr sz="1800" b="1"/>
            </a:lvl3pPr>
            <a:lvl4pPr marL="1371460" indent="0">
              <a:buNone/>
              <a:defRPr sz="1600" b="1"/>
            </a:lvl4pPr>
            <a:lvl5pPr marL="1828613" indent="0">
              <a:buNone/>
              <a:defRPr sz="1600" b="1"/>
            </a:lvl5pPr>
            <a:lvl6pPr marL="2285766" indent="0">
              <a:buNone/>
              <a:defRPr sz="1600" b="1"/>
            </a:lvl6pPr>
            <a:lvl7pPr marL="2742920" indent="0">
              <a:buNone/>
              <a:defRPr sz="1600" b="1"/>
            </a:lvl7pPr>
            <a:lvl8pPr marL="3200072" indent="0">
              <a:buNone/>
              <a:defRPr sz="1600" b="1"/>
            </a:lvl8pPr>
            <a:lvl9pPr marL="365722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BF09C4D-10E7-2641-8643-9E56EFA17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75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851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95F7217-6AD2-E349-B1C8-951ABFA1F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75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251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A35DFF2-31B3-EF44-8C98-917121888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75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7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54" indent="0">
              <a:buNone/>
              <a:defRPr sz="1200"/>
            </a:lvl2pPr>
            <a:lvl3pPr marL="914306" indent="0">
              <a:buNone/>
              <a:defRPr sz="1000"/>
            </a:lvl3pPr>
            <a:lvl4pPr marL="1371460" indent="0">
              <a:buNone/>
              <a:defRPr sz="900"/>
            </a:lvl4pPr>
            <a:lvl5pPr marL="1828613" indent="0">
              <a:buNone/>
              <a:defRPr sz="900"/>
            </a:lvl5pPr>
            <a:lvl6pPr marL="2285766" indent="0">
              <a:buNone/>
              <a:defRPr sz="900"/>
            </a:lvl6pPr>
            <a:lvl7pPr marL="2742920" indent="0">
              <a:buNone/>
              <a:defRPr sz="900"/>
            </a:lvl7pPr>
            <a:lvl8pPr marL="3200072" indent="0">
              <a:buNone/>
              <a:defRPr sz="900"/>
            </a:lvl8pPr>
            <a:lvl9pPr marL="365722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C8509CC-89FB-BC4A-BAA9-0F4B13771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75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480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1635424" y="340533"/>
            <a:ext cx="7037657" cy="1063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nl-NL" dirty="0"/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35424" y="1656930"/>
            <a:ext cx="7037657" cy="4809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</p:txBody>
      </p:sp>
      <p:sp>
        <p:nvSpPr>
          <p:cNvPr id="13" name="Rectangle 28"/>
          <p:cNvSpPr>
            <a:spLocks noChangeArrowheads="1"/>
          </p:cNvSpPr>
          <p:nvPr/>
        </p:nvSpPr>
        <p:spPr bwMode="auto">
          <a:xfrm>
            <a:off x="0" y="10"/>
            <a:ext cx="1432902" cy="6857991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64286" tIns="32144" rIns="64286" bIns="32144" anchor="ctr"/>
          <a:lstStyle/>
          <a:p>
            <a:pPr algn="r"/>
            <a:endParaRPr lang="nl-NL" sz="1500">
              <a:solidFill>
                <a:srgbClr val="00A6D6"/>
              </a:solidFill>
              <a:latin typeface="Tahoma" pitchFamily="34" charset="0"/>
            </a:endParaRPr>
          </a:p>
        </p:txBody>
      </p:sp>
      <p:pic>
        <p:nvPicPr>
          <p:cNvPr id="14" name="Picture 3" descr="TU_P5#white.eps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8" y="6061793"/>
            <a:ext cx="1351373" cy="83244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marL="856060" indent="-856060" algn="l" rtl="0" eaLnBrk="1" fontAlgn="base" hangingPunct="1">
        <a:spcBef>
          <a:spcPct val="0"/>
        </a:spcBef>
        <a:spcAft>
          <a:spcPct val="0"/>
        </a:spcAft>
        <a:defRPr sz="3100">
          <a:solidFill>
            <a:srgbClr val="00A6D6"/>
          </a:solidFill>
          <a:latin typeface="Arial"/>
          <a:ea typeface="MS PGothic" pitchFamily="34" charset="-128"/>
          <a:cs typeface="Arial"/>
        </a:defRPr>
      </a:lvl1pPr>
      <a:lvl2pPr marL="856060" indent="-85606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MS PGothic" pitchFamily="34" charset="-128"/>
          <a:cs typeface="MS PGothic" charset="0"/>
        </a:defRPr>
      </a:lvl2pPr>
      <a:lvl3pPr marL="856060" indent="-85606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MS PGothic" pitchFamily="34" charset="-128"/>
          <a:cs typeface="MS PGothic" charset="0"/>
        </a:defRPr>
      </a:lvl3pPr>
      <a:lvl4pPr marL="856060" indent="-85606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MS PGothic" pitchFamily="34" charset="-128"/>
          <a:cs typeface="MS PGothic" charset="0"/>
        </a:defRPr>
      </a:lvl4pPr>
      <a:lvl5pPr marL="856060" indent="-85606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MS PGothic" pitchFamily="34" charset="-128"/>
          <a:cs typeface="MS PGothic" charset="0"/>
        </a:defRPr>
      </a:lvl5pPr>
      <a:lvl6pPr marL="1314316" indent="-857162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6pPr>
      <a:lvl7pPr marL="1771470" indent="-857162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7pPr>
      <a:lvl8pPr marL="2228622" indent="-857162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8pPr>
      <a:lvl9pPr marL="2685775" indent="-857162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9pPr>
    </p:titleStyle>
    <p:bodyStyle>
      <a:lvl1pPr marL="194204" indent="-194204" algn="l" rtl="0" eaLnBrk="1" fontAlgn="base" hangingPunct="1">
        <a:lnSpc>
          <a:spcPts val="2496"/>
        </a:lnSpc>
        <a:spcBef>
          <a:spcPct val="0"/>
        </a:spcBef>
        <a:spcAft>
          <a:spcPct val="0"/>
        </a:spcAft>
        <a:buClr>
          <a:srgbClr val="00A6D6"/>
        </a:buClr>
        <a:buChar char="•"/>
        <a:defRPr sz="2000">
          <a:solidFill>
            <a:schemeClr val="tx1"/>
          </a:solidFill>
          <a:latin typeface="Arial"/>
          <a:ea typeface="MS PGothic" pitchFamily="34" charset="-128"/>
          <a:cs typeface="Arial"/>
        </a:defRPr>
      </a:lvl1pPr>
      <a:lvl2pPr marL="575915" indent="-189739" algn="l" rtl="0" eaLnBrk="1" fontAlgn="base" hangingPunct="1">
        <a:lnSpc>
          <a:spcPts val="2496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700">
          <a:solidFill>
            <a:schemeClr val="tx1"/>
          </a:solidFill>
          <a:latin typeface="Arial"/>
          <a:ea typeface="MS PGothic" pitchFamily="34" charset="-128"/>
          <a:cs typeface="Arial"/>
        </a:defRPr>
      </a:lvl2pPr>
      <a:lvl3pPr marL="956510" indent="-189739" algn="l" rtl="0" eaLnBrk="1" fontAlgn="base" hangingPunct="1">
        <a:lnSpc>
          <a:spcPts val="2496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700">
          <a:solidFill>
            <a:schemeClr val="tx1"/>
          </a:solidFill>
          <a:latin typeface="Arial"/>
          <a:ea typeface="MS PGothic" pitchFamily="34" charset="-128"/>
          <a:cs typeface="Arial"/>
        </a:defRPr>
      </a:lvl3pPr>
      <a:lvl4pPr marL="1337104" indent="-189739" algn="l" rtl="0" eaLnBrk="1" fontAlgn="base" hangingPunct="1">
        <a:lnSpc>
          <a:spcPts val="2496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4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1718816" indent="-189739" algn="l" rtl="0" eaLnBrk="1" fontAlgn="base" hangingPunct="1">
        <a:lnSpc>
          <a:spcPts val="2496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176241" indent="-19048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6pPr>
      <a:lvl7pPr marL="2633394" indent="-19048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7pPr>
      <a:lvl8pPr marL="3090547" indent="-19048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8pPr>
      <a:lvl9pPr marL="3547699" indent="-19048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3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72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U_P4~black.eps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3" y="6061442"/>
            <a:ext cx="1349146" cy="83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82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hdr="0" ftr="0" dt="0"/>
  <p:txStyles>
    <p:titleStyle>
      <a:lvl1pPr algn="ctr" defTabSz="321424" rtl="0" eaLnBrk="1" latinLnBrk="0" hangingPunct="1">
        <a:spcBef>
          <a:spcPct val="0"/>
        </a:spcBef>
        <a:buNone/>
        <a:defRPr sz="3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068" indent="-241068" algn="l" defTabSz="321424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22314" indent="-200890" algn="l" defTabSz="321424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3561" indent="-160712" algn="l" defTabSz="321424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124987" indent="-160712" algn="l" defTabSz="321424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46410" indent="-160712" algn="l" defTabSz="321424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67835" indent="-160712" algn="l" defTabSz="321424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89259" indent="-160712" algn="l" defTabSz="321424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10684" indent="-160712" algn="l" defTabSz="321424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2107" indent="-160712" algn="l" defTabSz="321424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24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849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274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697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123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546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971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396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74" tIns="32137" rIns="64274" bIns="32137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600652"/>
            <a:ext cx="8228707" cy="4525119"/>
          </a:xfrm>
          <a:prstGeom prst="rect">
            <a:avLst/>
          </a:prstGeom>
        </p:spPr>
        <p:txBody>
          <a:bodyPr vert="horz" lIns="64274" tIns="32137" rIns="64274" bIns="32137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648" y="6356826"/>
            <a:ext cx="2133079" cy="365001"/>
          </a:xfrm>
          <a:prstGeom prst="rect">
            <a:avLst/>
          </a:prstGeom>
        </p:spPr>
        <p:txBody>
          <a:bodyPr vert="horz" lIns="64274" tIns="32137" rIns="64274" bIns="32137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80" y="6356826"/>
            <a:ext cx="2895451" cy="365001"/>
          </a:xfrm>
          <a:prstGeom prst="rect">
            <a:avLst/>
          </a:prstGeom>
        </p:spPr>
        <p:txBody>
          <a:bodyPr vert="horz" lIns="64274" tIns="32137" rIns="64274" bIns="32137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75" y="6356826"/>
            <a:ext cx="2133079" cy="365001"/>
          </a:xfrm>
          <a:prstGeom prst="rect">
            <a:avLst/>
          </a:prstGeom>
        </p:spPr>
        <p:txBody>
          <a:bodyPr vert="horz" lIns="64274" tIns="32137" rIns="64274" bIns="32137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854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hdr="0" ftr="0" dt="0"/>
  <p:txStyles>
    <p:titleStyle>
      <a:lvl1pPr algn="ctr" defTabSz="321374" rtl="0" eaLnBrk="1" latinLnBrk="0" hangingPunct="1">
        <a:spcBef>
          <a:spcPct val="0"/>
        </a:spcBef>
        <a:buNone/>
        <a:defRPr sz="3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032" indent="-241032" algn="l" defTabSz="321374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22235" indent="-200859" algn="l" defTabSz="321374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3438" indent="-160688" algn="l" defTabSz="321374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124814" indent="-160688" algn="l" defTabSz="321374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46188" indent="-160688" algn="l" defTabSz="321374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67565" indent="-160688" algn="l" defTabSz="321374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88938" indent="-160688" algn="l" defTabSz="321374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10315" indent="-160688" algn="l" defTabSz="321374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1687" indent="-160688" algn="l" defTabSz="321374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374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750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124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500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877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250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626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001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traffic from a botnet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is-IS" sz="1406" dirty="0">
                <a:latin typeface="Courier"/>
                <a:cs typeface="Courier"/>
              </a:rPr>
              <a:t>id,length,ttl,source,destination,data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1406" dirty="0">
                <a:latin typeface="Courier"/>
                <a:cs typeface="Courier"/>
              </a:rPr>
              <a:t>511,48,128,0,1,044c0050c721033b000000007002faf0be560000020405b401010402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1406" dirty="0">
                <a:latin typeface="Courier"/>
                <a:cs typeface="Courier"/>
              </a:rPr>
              <a:t>514,48,128,0,1,044c0050c721033b000000007002faf0be560000020405b401010402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1406" dirty="0">
                <a:latin typeface="Courier"/>
                <a:cs typeface="Courier"/>
              </a:rPr>
              <a:t>515,48,128,0,1,044c0050c721033b000000007002faf0be560000020405b401010402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1406" dirty="0">
                <a:latin typeface="Courier"/>
                <a:cs typeface="Courier"/>
              </a:rPr>
              <a:t>527,48,128,0,2,044f005003a2c741000000007002faf09b2d0000020405b401010402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1406" dirty="0">
                <a:latin typeface="Courier"/>
                <a:cs typeface="Courier"/>
              </a:rPr>
              <a:t>530,48,128,0,2,044f005003a2c741000000007002faf09b2d0000020405b401010402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1406" dirty="0">
                <a:latin typeface="Courier"/>
                <a:cs typeface="Courier"/>
              </a:rPr>
              <a:t>531,48,128,0,2,044f005003a2c741000000007002faf09b2d0000020405b401010402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1406" dirty="0">
                <a:latin typeface="Courier"/>
                <a:cs typeface="Courier"/>
              </a:rPr>
              <a:t>543,48,128,0,3,045200500970750c000000007002faf0d89a0000020405b401010402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1406" dirty="0">
                <a:latin typeface="Courier"/>
                <a:cs typeface="Courier"/>
              </a:rPr>
              <a:t>546,48,128,0,3,045200500970750c000000007002faf0d89a0000020405b401010402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1406" dirty="0">
                <a:latin typeface="Courier"/>
                <a:cs typeface="Courier"/>
              </a:rPr>
              <a:t>547,48,128,0,3,045200500970750c000000007002faf0d89a0000020405b401010402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1406" dirty="0">
                <a:latin typeface="Courier"/>
                <a:cs typeface="Courier"/>
              </a:rPr>
              <a:t>559,48,128,0,4,04550050defc54bf000000007002faf0b9690000020405b401010402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1406" dirty="0">
                <a:latin typeface="Courier"/>
                <a:cs typeface="Courier"/>
              </a:rPr>
              <a:t>562,48,128,0,4,04550050defc54bf000000007002faf0b9690000020405b401010402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1406" dirty="0">
                <a:latin typeface="Courier"/>
                <a:cs typeface="Courier"/>
              </a:rPr>
              <a:t>563,48,128,0,4,04550050defc54bf000000007002faf0b9690000020405b401010402...</a:t>
            </a:r>
            <a:endParaRPr lang="en-US" sz="1406" dirty="0">
              <a:latin typeface="Courier"/>
              <a:cs typeface="Courier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4E4EB-84EC-3D4E-9F7A-D2F708B65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D7596-BE9B-B345-A100-A6456C78121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82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0" y="1036716"/>
            <a:ext cx="4672013" cy="50973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accept:</a:t>
            </a:r>
          </a:p>
          <a:p>
            <a:pPr marL="0" indent="0">
              <a:buNone/>
            </a:pPr>
            <a:r>
              <a:rPr lang="en-US" dirty="0"/>
              <a:t>1 0 0 0 0 0 0 0 0</a:t>
            </a:r>
          </a:p>
          <a:p>
            <a:pPr marL="0" indent="0">
              <a:buNone/>
            </a:pPr>
            <a:r>
              <a:rPr lang="en-US" dirty="0"/>
              <a:t>0 1 1 0 0 0 1 0 1 0 1 0 1 0 0</a:t>
            </a:r>
          </a:p>
          <a:p>
            <a:pPr marL="0" indent="0">
              <a:buNone/>
            </a:pPr>
            <a:r>
              <a:rPr lang="en-US" dirty="0"/>
              <a:t>0 0</a:t>
            </a:r>
          </a:p>
          <a:p>
            <a:pPr marL="0" indent="0">
              <a:buNone/>
            </a:pPr>
            <a:r>
              <a:rPr lang="en-US" dirty="0"/>
              <a:t>1 0 1 0 0</a:t>
            </a:r>
          </a:p>
          <a:p>
            <a:pPr marL="0" indent="0">
              <a:buNone/>
            </a:pPr>
            <a:r>
              <a:rPr lang="en-US" dirty="0"/>
              <a:t>1 0 0</a:t>
            </a:r>
          </a:p>
          <a:p>
            <a:pPr marL="0" indent="0">
              <a:buNone/>
            </a:pPr>
            <a:r>
              <a:rPr lang="en-US" dirty="0"/>
              <a:t>1 0 1</a:t>
            </a:r>
          </a:p>
          <a:p>
            <a:pPr marL="0" indent="0">
              <a:buNone/>
            </a:pPr>
            <a:r>
              <a:rPr lang="en-US" dirty="0"/>
              <a:t>1 0 1</a:t>
            </a:r>
          </a:p>
          <a:p>
            <a:pPr marL="0" indent="0">
              <a:buNone/>
            </a:pPr>
            <a:r>
              <a:rPr lang="en-US" dirty="0"/>
              <a:t>1 0 0 0 0 0 0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reject:</a:t>
            </a:r>
          </a:p>
          <a:p>
            <a:pPr marL="0" indent="0">
              <a:buNone/>
            </a:pPr>
            <a:r>
              <a:rPr lang="en-US" dirty="0"/>
              <a:t>0 1 0 0 0</a:t>
            </a:r>
          </a:p>
          <a:p>
            <a:pPr marL="0" indent="0">
              <a:buNone/>
            </a:pPr>
            <a:r>
              <a:rPr lang="en-US" dirty="0"/>
              <a:t>1 1 0 0 0 0 0 0 0 1 0 0</a:t>
            </a:r>
          </a:p>
          <a:p>
            <a:pPr marL="0" indent="0">
              <a:buNone/>
            </a:pPr>
            <a:r>
              <a:rPr lang="en-US" dirty="0"/>
              <a:t>0 0 0 0 0 1</a:t>
            </a:r>
          </a:p>
          <a:p>
            <a:pPr marL="0" indent="0">
              <a:buNone/>
            </a:pPr>
            <a:r>
              <a:rPr lang="en-US" dirty="0"/>
              <a:t>1 0 0 0 0 0 1 0 1 0 0 0 0 0 1 1 1 0 0 0</a:t>
            </a:r>
          </a:p>
          <a:p>
            <a:pPr marL="0" indent="0">
              <a:buNone/>
            </a:pPr>
            <a:r>
              <a:rPr lang="en-US" dirty="0"/>
              <a:t>0 1 1 1 0 1 0 0 0 0 0 0 0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Content Placeholder 9" descr="simple.pdf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302" r="-128302"/>
          <a:stretch>
            <a:fillRect/>
          </a:stretch>
        </p:blipFill>
        <p:spPr>
          <a:xfrm>
            <a:off x="3955790" y="-165100"/>
            <a:ext cx="6130925" cy="7212013"/>
          </a:xfrm>
        </p:spPr>
      </p:pic>
      <p:sp>
        <p:nvSpPr>
          <p:cNvPr id="5" name="TextBox 4"/>
          <p:cNvSpPr txBox="1"/>
          <p:nvPr/>
        </p:nvSpPr>
        <p:spPr>
          <a:xfrm>
            <a:off x="7813377" y="6511751"/>
            <a:ext cx="1428834" cy="341919"/>
          </a:xfrm>
          <a:prstGeom prst="rect">
            <a:avLst/>
          </a:prstGeom>
          <a:noFill/>
        </p:spPr>
        <p:txBody>
          <a:bodyPr wrap="none" lIns="64291" tIns="32146" rIns="64291" bIns="32146" rtlCol="0">
            <a:spAutoFit/>
          </a:bodyPr>
          <a:lstStyle/>
          <a:p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Sicco Verwer</a:t>
            </a:r>
          </a:p>
        </p:txBody>
      </p:sp>
    </p:spTree>
    <p:extLst>
      <p:ext uri="{BB962C8B-B14F-4D97-AF65-F5344CB8AC3E}">
        <p14:creationId xmlns:p14="http://schemas.microsoft.com/office/powerpoint/2010/main" val="3957128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simple.png"/>
          <p:cNvPicPr>
            <a:picLocks noGrp="1" noChangeAspect="1"/>
          </p:cNvPicPr>
          <p:nvPr>
            <p:ph sz="quarter" idx="4294967295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4150" r="-14150"/>
          <a:stretch>
            <a:fillRect/>
          </a:stretch>
        </p:blipFill>
        <p:spPr>
          <a:xfrm>
            <a:off x="3956663" y="0"/>
            <a:ext cx="5842000" cy="6872288"/>
          </a:xfr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lang="en-US" dirty="0"/>
              <a:t>Example output by algorithm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0" y="1036716"/>
            <a:ext cx="4672013" cy="5097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194204" indent="-194204" algn="l" rtl="0" eaLnBrk="1" fontAlgn="base" hangingPunct="1">
              <a:lnSpc>
                <a:spcPts val="2496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Arial"/>
                <a:ea typeface="MS PGothic" pitchFamily="34" charset="-128"/>
                <a:cs typeface="Arial"/>
              </a:defRPr>
            </a:lvl1pPr>
            <a:lvl2pPr marL="575915" indent="-189739" algn="l" rtl="0" eaLnBrk="1" fontAlgn="base" hangingPunct="1">
              <a:lnSpc>
                <a:spcPts val="2496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Char char="•"/>
              <a:defRPr sz="1700">
                <a:solidFill>
                  <a:schemeClr val="tx1"/>
                </a:solidFill>
                <a:latin typeface="Arial"/>
                <a:ea typeface="MS PGothic" pitchFamily="34" charset="-128"/>
                <a:cs typeface="Arial"/>
              </a:defRPr>
            </a:lvl2pPr>
            <a:lvl3pPr marL="956510" indent="-189739" algn="l" rtl="0" eaLnBrk="1" fontAlgn="base" hangingPunct="1">
              <a:lnSpc>
                <a:spcPts val="2496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Char char="•"/>
              <a:defRPr sz="1700">
                <a:solidFill>
                  <a:schemeClr val="tx1"/>
                </a:solidFill>
                <a:latin typeface="Arial"/>
                <a:ea typeface="MS PGothic" pitchFamily="34" charset="-128"/>
                <a:cs typeface="Arial"/>
              </a:defRPr>
            </a:lvl3pPr>
            <a:lvl4pPr marL="1337104" indent="-189739" algn="l" rtl="0" eaLnBrk="1" fontAlgn="base" hangingPunct="1">
              <a:lnSpc>
                <a:spcPts val="2496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Char char="•"/>
              <a:defRPr sz="14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1718816" indent="-189739" algn="l" rtl="0" eaLnBrk="1" fontAlgn="base" hangingPunct="1">
              <a:lnSpc>
                <a:spcPts val="2496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Char char="•"/>
              <a:defRPr sz="12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176241" indent="-19048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6pPr>
            <a:lvl7pPr marL="2633394" indent="-19048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7pPr>
            <a:lvl8pPr marL="3090547" indent="-19048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8pPr>
            <a:lvl9pPr marL="3547699" indent="-19048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dirty="0"/>
              <a:t>accept:</a:t>
            </a:r>
          </a:p>
          <a:p>
            <a:pPr marL="0" indent="0">
              <a:buFontTx/>
              <a:buNone/>
            </a:pPr>
            <a:r>
              <a:rPr lang="en-US" dirty="0"/>
              <a:t>1 0 0 0 0 0 0 0 0</a:t>
            </a:r>
          </a:p>
          <a:p>
            <a:pPr marL="0" indent="0">
              <a:buFontTx/>
              <a:buNone/>
            </a:pPr>
            <a:r>
              <a:rPr lang="en-US" dirty="0"/>
              <a:t>0 1 1 0 0 0 1 0 1 0 1 0 1 0 0</a:t>
            </a:r>
          </a:p>
          <a:p>
            <a:pPr marL="0" indent="0">
              <a:buFontTx/>
              <a:buNone/>
            </a:pPr>
            <a:r>
              <a:rPr lang="en-US" dirty="0"/>
              <a:t>0 0</a:t>
            </a:r>
          </a:p>
          <a:p>
            <a:pPr marL="0" indent="0">
              <a:buFontTx/>
              <a:buNone/>
            </a:pPr>
            <a:r>
              <a:rPr lang="en-US" dirty="0"/>
              <a:t>1 0 1 0 0</a:t>
            </a:r>
          </a:p>
          <a:p>
            <a:pPr marL="0" indent="0">
              <a:buFontTx/>
              <a:buNone/>
            </a:pPr>
            <a:r>
              <a:rPr lang="en-US" dirty="0"/>
              <a:t>1 0 0</a:t>
            </a:r>
          </a:p>
          <a:p>
            <a:pPr marL="0" indent="0">
              <a:buFontTx/>
              <a:buNone/>
            </a:pPr>
            <a:r>
              <a:rPr lang="en-US" dirty="0"/>
              <a:t>1 0 1</a:t>
            </a:r>
          </a:p>
          <a:p>
            <a:pPr marL="0" indent="0">
              <a:buFontTx/>
              <a:buNone/>
            </a:pPr>
            <a:r>
              <a:rPr lang="en-US" dirty="0"/>
              <a:t>1 0 1</a:t>
            </a:r>
          </a:p>
          <a:p>
            <a:pPr marL="0" indent="0">
              <a:buFontTx/>
              <a:buNone/>
            </a:pPr>
            <a:r>
              <a:rPr lang="en-US" dirty="0"/>
              <a:t>1 0 0 0 0 0 0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reject:</a:t>
            </a:r>
          </a:p>
          <a:p>
            <a:pPr marL="0" indent="0">
              <a:buFontTx/>
              <a:buNone/>
            </a:pPr>
            <a:r>
              <a:rPr lang="en-US" dirty="0"/>
              <a:t>0 1 0 0 0</a:t>
            </a:r>
          </a:p>
          <a:p>
            <a:pPr marL="0" indent="0">
              <a:buFontTx/>
              <a:buNone/>
            </a:pPr>
            <a:r>
              <a:rPr lang="en-US" dirty="0"/>
              <a:t>1 1 0 0 0 0 0 0 0 1 0 0</a:t>
            </a:r>
          </a:p>
          <a:p>
            <a:pPr marL="0" indent="0">
              <a:buFontTx/>
              <a:buNone/>
            </a:pPr>
            <a:r>
              <a:rPr lang="en-US" dirty="0"/>
              <a:t>0 0 0 0 0 1</a:t>
            </a:r>
          </a:p>
          <a:p>
            <a:pPr marL="0" indent="0">
              <a:buFontTx/>
              <a:buNone/>
            </a:pPr>
            <a:r>
              <a:rPr lang="en-US" dirty="0"/>
              <a:t>1 0 0 0 0 0 1 0 1 0 0 0 0 0 1 1 1 0 0 0</a:t>
            </a:r>
          </a:p>
          <a:p>
            <a:pPr marL="0" indent="0">
              <a:buFontTx/>
              <a:buNone/>
            </a:pPr>
            <a:r>
              <a:rPr lang="en-US" dirty="0"/>
              <a:t>0 1 1 1 0 1 0 0 0 0 0 0 0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1620656" y="6350000"/>
            <a:ext cx="4672013" cy="469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194204" indent="-194204" algn="l" rtl="0" eaLnBrk="1" fontAlgn="base" hangingPunct="1">
              <a:lnSpc>
                <a:spcPts val="2496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Arial"/>
                <a:ea typeface="MS PGothic" pitchFamily="34" charset="-128"/>
                <a:cs typeface="Arial"/>
              </a:defRPr>
            </a:lvl1pPr>
            <a:lvl2pPr marL="575915" indent="-189739" algn="l" rtl="0" eaLnBrk="1" fontAlgn="base" hangingPunct="1">
              <a:lnSpc>
                <a:spcPts val="2496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Char char="•"/>
              <a:defRPr sz="1700">
                <a:solidFill>
                  <a:schemeClr val="tx1"/>
                </a:solidFill>
                <a:latin typeface="Arial"/>
                <a:ea typeface="MS PGothic" pitchFamily="34" charset="-128"/>
                <a:cs typeface="Arial"/>
              </a:defRPr>
            </a:lvl2pPr>
            <a:lvl3pPr marL="956510" indent="-189739" algn="l" rtl="0" eaLnBrk="1" fontAlgn="base" hangingPunct="1">
              <a:lnSpc>
                <a:spcPts val="2496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Char char="•"/>
              <a:defRPr sz="1700">
                <a:solidFill>
                  <a:schemeClr val="tx1"/>
                </a:solidFill>
                <a:latin typeface="Arial"/>
                <a:ea typeface="MS PGothic" pitchFamily="34" charset="-128"/>
                <a:cs typeface="Arial"/>
              </a:defRPr>
            </a:lvl3pPr>
            <a:lvl4pPr marL="1337104" indent="-189739" algn="l" rtl="0" eaLnBrk="1" fontAlgn="base" hangingPunct="1">
              <a:lnSpc>
                <a:spcPts val="2496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Char char="•"/>
              <a:defRPr sz="14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1718816" indent="-189739" algn="l" rtl="0" eaLnBrk="1" fontAlgn="base" hangingPunct="1">
              <a:lnSpc>
                <a:spcPts val="2496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Char char="•"/>
              <a:defRPr sz="12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176241" indent="-19048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6pPr>
            <a:lvl7pPr marL="2633394" indent="-19048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7pPr>
            <a:lvl8pPr marL="3090547" indent="-19048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8pPr>
            <a:lvl9pPr marL="3547699" indent="-19048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is-IS" dirty="0"/>
              <a:t>… </a:t>
            </a:r>
            <a:r>
              <a:rPr lang="en-US" dirty="0"/>
              <a:t>10244 strings in total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13377" y="6511751"/>
            <a:ext cx="1428834" cy="341919"/>
          </a:xfrm>
          <a:prstGeom prst="rect">
            <a:avLst/>
          </a:prstGeom>
          <a:noFill/>
        </p:spPr>
        <p:txBody>
          <a:bodyPr wrap="none" lIns="64291" tIns="32146" rIns="64291" bIns="32146" rtlCol="0">
            <a:spAutoFit/>
          </a:bodyPr>
          <a:lstStyle/>
          <a:p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Sicco Verwer</a:t>
            </a:r>
          </a:p>
        </p:txBody>
      </p:sp>
    </p:spTree>
    <p:extLst>
      <p:ext uri="{BB962C8B-B14F-4D97-AF65-F5344CB8AC3E}">
        <p14:creationId xmlns:p14="http://schemas.microsoft.com/office/powerpoint/2010/main" val="2781047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106291" y="340449"/>
            <a:ext cx="7037710" cy="1063749"/>
          </a:xfrm>
        </p:spPr>
        <p:txBody>
          <a:bodyPr/>
          <a:lstStyle/>
          <a:p>
            <a:r>
              <a:rPr kumimoji="0" lang="en-US" altLang="zh-CN">
                <a:latin typeface="Bookman Old Style" charset="0"/>
                <a:ea typeface="MS PGothic" charset="0"/>
              </a:rPr>
              <a:t>Learning DFAs</a:t>
            </a:r>
          </a:p>
        </p:txBody>
      </p:sp>
      <p:sp>
        <p:nvSpPr>
          <p:cNvPr id="81923" name="Rectangle 2"/>
          <p:cNvSpPr>
            <a:spLocks/>
          </p:cNvSpPr>
          <p:nvPr/>
        </p:nvSpPr>
        <p:spPr bwMode="auto">
          <a:xfrm>
            <a:off x="428630" y="5168905"/>
            <a:ext cx="8277225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altLang="zh-CN" sz="2400" dirty="0"/>
              <a:t>positive data: aa, b, </a:t>
            </a:r>
            <a:r>
              <a:rPr lang="en-US" altLang="zh-CN" sz="2400" dirty="0" err="1"/>
              <a:t>bba</a:t>
            </a:r>
            <a:r>
              <a:rPr lang="en-US" altLang="zh-CN" sz="2400" dirty="0"/>
              <a:t>; negative data: a, </a:t>
            </a:r>
            <a:r>
              <a:rPr lang="en-US" altLang="zh-CN" sz="2400" dirty="0" err="1"/>
              <a:t>aaa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aabb</a:t>
            </a:r>
            <a:endParaRPr lang="en-US" altLang="zh-CN" sz="2400" dirty="0"/>
          </a:p>
          <a:p>
            <a:r>
              <a:rPr lang="en-US" altLang="zh-CN" sz="2400" dirty="0"/>
              <a:t>represented as a </a:t>
            </a:r>
            <a:r>
              <a:rPr lang="en-US" altLang="zh-CN" sz="2400" dirty="0">
                <a:solidFill>
                  <a:srgbClr val="ADC610"/>
                </a:solidFill>
              </a:rPr>
              <a:t>prefix tree</a:t>
            </a:r>
          </a:p>
        </p:txBody>
      </p:sp>
      <p:pic>
        <p:nvPicPr>
          <p:cNvPr id="8192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18" y="1677989"/>
            <a:ext cx="6251575" cy="331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0CBE6B-0FAA-0145-B811-658B3A66E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D7596-BE9B-B345-A100-A6456C78121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1571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106291" y="340449"/>
            <a:ext cx="7037710" cy="1063749"/>
          </a:xfrm>
        </p:spPr>
        <p:txBody>
          <a:bodyPr/>
          <a:lstStyle/>
          <a:p>
            <a:r>
              <a:rPr kumimoji="0" lang="en-US" altLang="zh-CN">
                <a:latin typeface="Bookman Old Style" charset="0"/>
                <a:ea typeface="MS PGothic" charset="0"/>
              </a:rPr>
              <a:t>Learning DFAs</a:t>
            </a:r>
          </a:p>
        </p:txBody>
      </p:sp>
      <p:sp>
        <p:nvSpPr>
          <p:cNvPr id="81923" name="Rectangle 2"/>
          <p:cNvSpPr>
            <a:spLocks/>
          </p:cNvSpPr>
          <p:nvPr/>
        </p:nvSpPr>
        <p:spPr bwMode="auto">
          <a:xfrm>
            <a:off x="315191" y="5338617"/>
            <a:ext cx="9329323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altLang="zh-CN" sz="2180" dirty="0"/>
              <a:t>Now we test for a Markov property:</a:t>
            </a:r>
          </a:p>
          <a:p>
            <a:pPr lvl="1"/>
            <a:r>
              <a:rPr lang="en-US" altLang="zh-CN" sz="2180" dirty="0">
                <a:latin typeface="Tahoma" charset="0"/>
                <a:ea typeface="MS PGothic" charset="0"/>
              </a:rPr>
              <a:t>The </a:t>
            </a:r>
            <a:r>
              <a:rPr lang="en-US" altLang="zh-CN" sz="2180" dirty="0">
                <a:solidFill>
                  <a:srgbClr val="FF0000"/>
                </a:solidFill>
                <a:latin typeface="Tahoma" charset="0"/>
                <a:ea typeface="MS PGothic" charset="0"/>
              </a:rPr>
              <a:t>past process </a:t>
            </a:r>
            <a:r>
              <a:rPr lang="en-US" altLang="zh-CN" sz="2180" dirty="0">
                <a:latin typeface="Tahoma" charset="0"/>
                <a:ea typeface="MS PGothic" charset="0"/>
              </a:rPr>
              <a:t>is different for every state pair</a:t>
            </a:r>
          </a:p>
          <a:p>
            <a:pPr lvl="1"/>
            <a:r>
              <a:rPr lang="en-US" altLang="zh-CN" sz="2180" dirty="0">
                <a:latin typeface="Tahoma" charset="0"/>
                <a:ea typeface="MS PGothic" charset="0"/>
              </a:rPr>
              <a:t>If the </a:t>
            </a:r>
            <a:r>
              <a:rPr lang="en-US" altLang="zh-CN" sz="2180" dirty="0">
                <a:solidFill>
                  <a:srgbClr val="008000"/>
                </a:solidFill>
                <a:latin typeface="Tahoma" charset="0"/>
                <a:ea typeface="MS PGothic" charset="0"/>
              </a:rPr>
              <a:t>future process </a:t>
            </a:r>
            <a:r>
              <a:rPr lang="en-US" altLang="zh-CN" sz="2180" dirty="0">
                <a:latin typeface="Tahoma" charset="0"/>
                <a:ea typeface="MS PGothic" charset="0"/>
              </a:rPr>
              <a:t>is the same, they can be merged</a:t>
            </a:r>
          </a:p>
          <a:p>
            <a:pPr lvl="1"/>
            <a:r>
              <a:rPr lang="en-US" altLang="zh-CN" sz="2180" dirty="0">
                <a:latin typeface="Tahoma" charset="0"/>
                <a:ea typeface="MS PGothic" charset="0"/>
              </a:rPr>
              <a:t>i.e., </a:t>
            </a:r>
            <a:r>
              <a:rPr lang="en-US" altLang="zh-CN" sz="2180" i="1" dirty="0">
                <a:solidFill>
                  <a:srgbClr val="0000FF"/>
                </a:solidFill>
                <a:latin typeface="Tahoma" charset="0"/>
                <a:ea typeface="MS PGothic" charset="0"/>
              </a:rPr>
              <a:t>when the future is independent from the past</a:t>
            </a:r>
          </a:p>
          <a:p>
            <a:endParaRPr lang="en-US" altLang="zh-CN" sz="2180" dirty="0">
              <a:solidFill>
                <a:srgbClr val="ADC610"/>
              </a:solidFill>
            </a:endParaRPr>
          </a:p>
        </p:txBody>
      </p:sp>
      <p:pic>
        <p:nvPicPr>
          <p:cNvPr id="8192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18" y="1677989"/>
            <a:ext cx="6251575" cy="331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077B2A-D14D-954A-A789-548BD9681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D7596-BE9B-B345-A100-A6456C78121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4534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106291" y="340449"/>
            <a:ext cx="7037710" cy="1063749"/>
          </a:xfrm>
        </p:spPr>
        <p:txBody>
          <a:bodyPr/>
          <a:lstStyle/>
          <a:p>
            <a:r>
              <a:rPr kumimoji="0" lang="en-US" altLang="zh-CN">
                <a:latin typeface="Bookman Old Style" charset="0"/>
                <a:ea typeface="MS PGothic" charset="0"/>
              </a:rPr>
              <a:t>Learning DFAs</a:t>
            </a:r>
          </a:p>
        </p:txBody>
      </p:sp>
      <p:pic>
        <p:nvPicPr>
          <p:cNvPr id="8192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18" y="1677989"/>
            <a:ext cx="6251575" cy="331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2611368" y="232976"/>
            <a:ext cx="6315145" cy="13538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76" tIns="32138" rIns="64276" bIns="32138" anchor="ctr"/>
          <a:lstStyle/>
          <a:p>
            <a:pPr>
              <a:defRPr/>
            </a:pPr>
            <a:r>
              <a:rPr lang="nl-NL" altLang="zh-CN" sz="3094" dirty="0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Q: </a:t>
            </a:r>
            <a:r>
              <a:rPr lang="nl-NL" altLang="zh-CN" sz="3094" dirty="0" err="1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which</a:t>
            </a:r>
            <a:r>
              <a:rPr lang="nl-NL" altLang="zh-CN" sz="3094" dirty="0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 </a:t>
            </a:r>
            <a:r>
              <a:rPr lang="nl-NL" altLang="zh-CN" sz="3094" dirty="0" err="1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states</a:t>
            </a:r>
            <a:r>
              <a:rPr lang="nl-NL" altLang="zh-CN" sz="3094" dirty="0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 </a:t>
            </a:r>
            <a:r>
              <a:rPr lang="nl-NL" altLang="zh-CN" sz="3094" dirty="0" err="1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can</a:t>
            </a:r>
            <a:r>
              <a:rPr lang="nl-NL" altLang="zh-CN" sz="3094" dirty="0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 </a:t>
            </a:r>
            <a:r>
              <a:rPr lang="nl-NL" altLang="zh-CN" sz="3094" dirty="0" err="1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be</a:t>
            </a:r>
            <a:r>
              <a:rPr lang="nl-NL" altLang="zh-CN" sz="3094" dirty="0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 </a:t>
            </a:r>
            <a:r>
              <a:rPr lang="nl-NL" altLang="zh-CN" sz="3094" dirty="0" err="1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merged</a:t>
            </a:r>
            <a:r>
              <a:rPr lang="nl-NL" altLang="zh-CN" sz="3094" dirty="0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A82D0C-2B73-A645-B31F-1AEA76227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D7596-BE9B-B345-A100-A6456C781214}" type="slidenum">
              <a:rPr lang="en-US" smtClean="0"/>
              <a:t>14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EBB9391-C6B8-9640-8821-A5C3CB191D89}"/>
              </a:ext>
            </a:extLst>
          </p:cNvPr>
          <p:cNvSpPr>
            <a:spLocks/>
          </p:cNvSpPr>
          <p:nvPr/>
        </p:nvSpPr>
        <p:spPr bwMode="auto">
          <a:xfrm>
            <a:off x="315191" y="5338617"/>
            <a:ext cx="9329323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altLang="zh-CN" sz="2180" dirty="0"/>
              <a:t>Now we test for a Markov property:</a:t>
            </a:r>
          </a:p>
          <a:p>
            <a:pPr lvl="1"/>
            <a:r>
              <a:rPr lang="en-US" altLang="zh-CN" sz="2180" dirty="0">
                <a:latin typeface="Tahoma" charset="0"/>
                <a:ea typeface="MS PGothic" charset="0"/>
              </a:rPr>
              <a:t>The </a:t>
            </a:r>
            <a:r>
              <a:rPr lang="en-US" altLang="zh-CN" sz="2180" dirty="0">
                <a:solidFill>
                  <a:srgbClr val="FF0000"/>
                </a:solidFill>
                <a:latin typeface="Tahoma" charset="0"/>
                <a:ea typeface="MS PGothic" charset="0"/>
              </a:rPr>
              <a:t>past process </a:t>
            </a:r>
            <a:r>
              <a:rPr lang="en-US" altLang="zh-CN" sz="2180" dirty="0">
                <a:latin typeface="Tahoma" charset="0"/>
                <a:ea typeface="MS PGothic" charset="0"/>
              </a:rPr>
              <a:t>is different for every state pair</a:t>
            </a:r>
          </a:p>
          <a:p>
            <a:pPr lvl="1"/>
            <a:r>
              <a:rPr lang="en-US" altLang="zh-CN" sz="2180" dirty="0">
                <a:latin typeface="Tahoma" charset="0"/>
                <a:ea typeface="MS PGothic" charset="0"/>
              </a:rPr>
              <a:t>If the </a:t>
            </a:r>
            <a:r>
              <a:rPr lang="en-US" altLang="zh-CN" sz="2180" dirty="0">
                <a:solidFill>
                  <a:srgbClr val="008000"/>
                </a:solidFill>
                <a:latin typeface="Tahoma" charset="0"/>
                <a:ea typeface="MS PGothic" charset="0"/>
              </a:rPr>
              <a:t>future process </a:t>
            </a:r>
            <a:r>
              <a:rPr lang="en-US" altLang="zh-CN" sz="2180" dirty="0">
                <a:latin typeface="Tahoma" charset="0"/>
                <a:ea typeface="MS PGothic" charset="0"/>
              </a:rPr>
              <a:t>is the same, they can be merged</a:t>
            </a:r>
          </a:p>
          <a:p>
            <a:pPr lvl="1"/>
            <a:r>
              <a:rPr lang="en-US" altLang="zh-CN" sz="2180" dirty="0">
                <a:latin typeface="Tahoma" charset="0"/>
                <a:ea typeface="MS PGothic" charset="0"/>
              </a:rPr>
              <a:t>i.e., </a:t>
            </a:r>
            <a:r>
              <a:rPr lang="en-US" altLang="zh-CN" sz="2180" i="1" dirty="0">
                <a:solidFill>
                  <a:srgbClr val="0000FF"/>
                </a:solidFill>
                <a:latin typeface="Tahoma" charset="0"/>
                <a:ea typeface="MS PGothic" charset="0"/>
              </a:rPr>
              <a:t>when the future is independent from the past</a:t>
            </a:r>
          </a:p>
          <a:p>
            <a:endParaRPr lang="en-US" altLang="zh-CN" sz="2180" dirty="0">
              <a:solidFill>
                <a:srgbClr val="ADC61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230322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106291" y="340449"/>
            <a:ext cx="7037710" cy="1063749"/>
          </a:xfrm>
        </p:spPr>
        <p:txBody>
          <a:bodyPr/>
          <a:lstStyle/>
          <a:p>
            <a:r>
              <a:rPr kumimoji="0" lang="en-US" altLang="zh-CN">
                <a:latin typeface="Bookman Old Style" charset="0"/>
                <a:ea typeface="MS PGothic" charset="0"/>
              </a:rPr>
              <a:t>Learning DFAs</a:t>
            </a:r>
          </a:p>
        </p:txBody>
      </p:sp>
      <p:sp>
        <p:nvSpPr>
          <p:cNvPr id="82947" name="Rectangle 2"/>
          <p:cNvSpPr>
            <a:spLocks/>
          </p:cNvSpPr>
          <p:nvPr/>
        </p:nvSpPr>
        <p:spPr bwMode="auto">
          <a:xfrm>
            <a:off x="428630" y="5270505"/>
            <a:ext cx="8277225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altLang="zh-CN" sz="2400" dirty="0">
                <a:solidFill>
                  <a:schemeClr val="accent1"/>
                </a:solidFill>
              </a:rPr>
              <a:t>State merging</a:t>
            </a:r>
            <a:r>
              <a:rPr lang="en-US" altLang="zh-CN" sz="2400" dirty="0"/>
              <a:t>: </a:t>
            </a:r>
          </a:p>
          <a:p>
            <a:r>
              <a:rPr lang="en-US" altLang="zh-CN" sz="2400" dirty="0"/>
              <a:t>select two nodes</a:t>
            </a:r>
          </a:p>
        </p:txBody>
      </p:sp>
      <p:pic>
        <p:nvPicPr>
          <p:cNvPr id="8294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18" y="760413"/>
            <a:ext cx="6251575" cy="424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700C10-1E26-1642-A9C2-032DC4947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D7596-BE9B-B345-A100-A6456C78121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51133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106291" y="340449"/>
            <a:ext cx="7037710" cy="1063749"/>
          </a:xfrm>
        </p:spPr>
        <p:txBody>
          <a:bodyPr/>
          <a:lstStyle/>
          <a:p>
            <a:r>
              <a:rPr kumimoji="0" lang="en-US" altLang="zh-CN">
                <a:latin typeface="Bookman Old Style" charset="0"/>
                <a:ea typeface="MS PGothic" charset="0"/>
              </a:rPr>
              <a:t>Learning DFAs</a:t>
            </a:r>
          </a:p>
        </p:txBody>
      </p:sp>
      <p:sp>
        <p:nvSpPr>
          <p:cNvPr id="83971" name="Rectangle 2"/>
          <p:cNvSpPr>
            <a:spLocks/>
          </p:cNvSpPr>
          <p:nvPr/>
        </p:nvSpPr>
        <p:spPr bwMode="auto">
          <a:xfrm>
            <a:off x="428630" y="5270505"/>
            <a:ext cx="8277225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altLang="zh-CN" sz="2400" dirty="0">
                <a:solidFill>
                  <a:schemeClr val="accent1"/>
                </a:solidFill>
              </a:rPr>
              <a:t>State merging</a:t>
            </a:r>
            <a:r>
              <a:rPr lang="en-US" altLang="zh-CN" sz="2400" dirty="0"/>
              <a:t>: </a:t>
            </a:r>
          </a:p>
          <a:p>
            <a:r>
              <a:rPr lang="en-US" altLang="zh-CN" sz="2400" dirty="0"/>
              <a:t>move </a:t>
            </a:r>
            <a:r>
              <a:rPr lang="en-US" altLang="zh-CN" sz="2400" dirty="0">
                <a:solidFill>
                  <a:schemeClr val="bg2"/>
                </a:solidFill>
              </a:rPr>
              <a:t>input </a:t>
            </a:r>
            <a:r>
              <a:rPr lang="en-US" altLang="zh-CN" sz="2400" dirty="0"/>
              <a:t>transitions from one state to the other</a:t>
            </a:r>
          </a:p>
        </p:txBody>
      </p:sp>
      <p:pic>
        <p:nvPicPr>
          <p:cNvPr id="8397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18" y="758826"/>
            <a:ext cx="6251575" cy="422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039C7E-798B-CF44-839F-D862B2C01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D7596-BE9B-B345-A100-A6456C78121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8953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106291" y="340449"/>
            <a:ext cx="7037710" cy="1063749"/>
          </a:xfrm>
        </p:spPr>
        <p:txBody>
          <a:bodyPr/>
          <a:lstStyle/>
          <a:p>
            <a:r>
              <a:rPr kumimoji="0" lang="en-US" altLang="zh-CN">
                <a:latin typeface="Bookman Old Style" charset="0"/>
                <a:ea typeface="MS PGothic" charset="0"/>
              </a:rPr>
              <a:t>Learning DFAs</a:t>
            </a:r>
          </a:p>
        </p:txBody>
      </p:sp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18" y="773113"/>
            <a:ext cx="6251575" cy="422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6" name="Rectangle 2"/>
          <p:cNvSpPr>
            <a:spLocks/>
          </p:cNvSpPr>
          <p:nvPr/>
        </p:nvSpPr>
        <p:spPr bwMode="auto">
          <a:xfrm>
            <a:off x="428630" y="5270505"/>
            <a:ext cx="8277225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altLang="zh-CN" sz="2400" dirty="0">
                <a:solidFill>
                  <a:schemeClr val="accent1"/>
                </a:solidFill>
              </a:rPr>
              <a:t>State merging</a:t>
            </a:r>
            <a:r>
              <a:rPr lang="en-US" altLang="zh-CN" sz="2400" dirty="0"/>
              <a:t>: </a:t>
            </a:r>
          </a:p>
          <a:p>
            <a:r>
              <a:rPr lang="en-US" altLang="zh-CN" sz="2400" dirty="0"/>
              <a:t>move </a:t>
            </a:r>
            <a:r>
              <a:rPr lang="en-US" altLang="zh-CN" sz="2400" dirty="0">
                <a:solidFill>
                  <a:schemeClr val="bg2"/>
                </a:solidFill>
              </a:rPr>
              <a:t>input </a:t>
            </a:r>
            <a:r>
              <a:rPr lang="en-US" altLang="zh-CN" sz="2400" dirty="0"/>
              <a:t>transitions from one state to the other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638DA9-E8A5-5844-8371-1479F3FE8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D7596-BE9B-B345-A100-A6456C78121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52521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106291" y="340449"/>
            <a:ext cx="7037710" cy="1063749"/>
          </a:xfrm>
        </p:spPr>
        <p:txBody>
          <a:bodyPr/>
          <a:lstStyle/>
          <a:p>
            <a:r>
              <a:rPr kumimoji="0" lang="en-US" altLang="zh-CN">
                <a:latin typeface="Bookman Old Style" charset="0"/>
                <a:ea typeface="MS PGothic" charset="0"/>
              </a:rPr>
              <a:t>Learning DFAs</a:t>
            </a:r>
          </a:p>
        </p:txBody>
      </p:sp>
      <p:sp>
        <p:nvSpPr>
          <p:cNvPr id="86019" name="Rectangle 2"/>
          <p:cNvSpPr>
            <a:spLocks/>
          </p:cNvSpPr>
          <p:nvPr/>
        </p:nvSpPr>
        <p:spPr bwMode="auto">
          <a:xfrm>
            <a:off x="428630" y="5270505"/>
            <a:ext cx="8277225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altLang="zh-CN" sz="2400" dirty="0">
                <a:solidFill>
                  <a:srgbClr val="ADC610"/>
                </a:solidFill>
              </a:rPr>
              <a:t>State merging</a:t>
            </a:r>
            <a:r>
              <a:rPr lang="en-US" altLang="zh-CN" sz="2400" dirty="0"/>
              <a:t>:</a:t>
            </a:r>
          </a:p>
          <a:p>
            <a:r>
              <a:rPr lang="en-US" altLang="zh-CN" sz="2400" dirty="0"/>
              <a:t>move </a:t>
            </a:r>
            <a:r>
              <a:rPr lang="en-US" altLang="zh-CN" sz="2400" dirty="0">
                <a:solidFill>
                  <a:schemeClr val="bg2"/>
                </a:solidFill>
              </a:rPr>
              <a:t>output </a:t>
            </a:r>
            <a:r>
              <a:rPr lang="en-US" altLang="zh-CN" sz="2400" dirty="0"/>
              <a:t>transitions</a:t>
            </a:r>
          </a:p>
        </p:txBody>
      </p:sp>
      <p:pic>
        <p:nvPicPr>
          <p:cNvPr id="8602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18" y="781050"/>
            <a:ext cx="6251575" cy="422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01688A-0C47-6341-A68A-900A49F20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D7596-BE9B-B345-A100-A6456C78121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7500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106291" y="340449"/>
            <a:ext cx="7037710" cy="1063749"/>
          </a:xfrm>
        </p:spPr>
        <p:txBody>
          <a:bodyPr/>
          <a:lstStyle/>
          <a:p>
            <a:r>
              <a:rPr kumimoji="0" lang="en-US" altLang="zh-CN">
                <a:latin typeface="Bookman Old Style" charset="0"/>
                <a:ea typeface="MS PGothic" charset="0"/>
              </a:rPr>
              <a:t>Learning DFAs</a:t>
            </a:r>
          </a:p>
        </p:txBody>
      </p:sp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18" y="1682751"/>
            <a:ext cx="6251575" cy="332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4" name="Rectangle 2"/>
          <p:cNvSpPr>
            <a:spLocks/>
          </p:cNvSpPr>
          <p:nvPr/>
        </p:nvSpPr>
        <p:spPr bwMode="auto">
          <a:xfrm>
            <a:off x="428630" y="5270505"/>
            <a:ext cx="8277225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altLang="zh-CN" sz="2400" dirty="0">
                <a:solidFill>
                  <a:srgbClr val="ADC610"/>
                </a:solidFill>
              </a:rPr>
              <a:t>State merging</a:t>
            </a:r>
            <a:r>
              <a:rPr lang="en-US" altLang="zh-CN" sz="2400" dirty="0"/>
              <a:t>:</a:t>
            </a:r>
          </a:p>
          <a:p>
            <a:r>
              <a:rPr lang="en-US" altLang="zh-CN" sz="2400" dirty="0"/>
              <a:t>delete the obsolete state, maintain </a:t>
            </a:r>
            <a:r>
              <a:rPr lang="en-US" altLang="zh-CN" sz="2400" dirty="0" err="1"/>
              <a:t>pos</a:t>
            </a:r>
            <a:r>
              <a:rPr lang="en-US" altLang="zh-CN" sz="2400" dirty="0"/>
              <a:t>/neg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17ABC0-7EA8-344B-99FF-2A82208EB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D7596-BE9B-B345-A100-A6456C78121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68766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traffic from a botnet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is-IS" sz="1406" dirty="0">
                <a:latin typeface="Courier"/>
                <a:cs typeface="Courier"/>
              </a:rPr>
              <a:t>id,length,ttl,source,destination,data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1406" dirty="0">
                <a:latin typeface="Courier"/>
                <a:cs typeface="Courier"/>
              </a:rPr>
              <a:t>511,48,128,0,1,</a:t>
            </a:r>
            <a:r>
              <a:rPr lang="is-IS" sz="1406" dirty="0">
                <a:solidFill>
                  <a:schemeClr val="accent1"/>
                </a:solidFill>
                <a:latin typeface="Courier"/>
                <a:cs typeface="Courier"/>
              </a:rPr>
              <a:t>04</a:t>
            </a:r>
            <a:r>
              <a:rPr lang="is-IS" sz="1406" dirty="0">
                <a:latin typeface="Courier"/>
                <a:cs typeface="Courier"/>
              </a:rPr>
              <a:t>4c</a:t>
            </a:r>
            <a:r>
              <a:rPr lang="is-IS" sz="1406" dirty="0">
                <a:solidFill>
                  <a:srgbClr val="ADC610"/>
                </a:solidFill>
                <a:latin typeface="Courier"/>
                <a:cs typeface="Courier"/>
              </a:rPr>
              <a:t>00</a:t>
            </a:r>
            <a:r>
              <a:rPr lang="is-IS" sz="1406" dirty="0">
                <a:latin typeface="Courier"/>
                <a:cs typeface="Courier"/>
              </a:rPr>
              <a:t>50c721033b</a:t>
            </a:r>
            <a:r>
              <a:rPr lang="is-IS" sz="1406" dirty="0">
                <a:solidFill>
                  <a:srgbClr val="ADC610"/>
                </a:solidFill>
                <a:latin typeface="Courier"/>
                <a:cs typeface="Courier"/>
              </a:rPr>
              <a:t>000000007002faf0</a:t>
            </a:r>
            <a:r>
              <a:rPr lang="is-IS" sz="1406" dirty="0">
                <a:latin typeface="Courier"/>
                <a:cs typeface="Courier"/>
              </a:rPr>
              <a:t>be560000020405b401010402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1406" dirty="0">
                <a:latin typeface="Courier"/>
                <a:cs typeface="Courier"/>
              </a:rPr>
              <a:t>514,48,128,0,1,</a:t>
            </a:r>
            <a:r>
              <a:rPr lang="is-IS" sz="1406" dirty="0">
                <a:solidFill>
                  <a:srgbClr val="ADC610"/>
                </a:solidFill>
                <a:latin typeface="Courier"/>
                <a:cs typeface="Courier"/>
              </a:rPr>
              <a:t>04</a:t>
            </a:r>
            <a:r>
              <a:rPr lang="is-IS" sz="1406" dirty="0">
                <a:latin typeface="Courier"/>
                <a:cs typeface="Courier"/>
              </a:rPr>
              <a:t>4c</a:t>
            </a:r>
            <a:r>
              <a:rPr lang="is-IS" sz="1406" dirty="0">
                <a:solidFill>
                  <a:srgbClr val="ADC610"/>
                </a:solidFill>
                <a:latin typeface="Courier"/>
                <a:cs typeface="Courier"/>
              </a:rPr>
              <a:t>00</a:t>
            </a:r>
            <a:r>
              <a:rPr lang="is-IS" sz="1406" dirty="0">
                <a:latin typeface="Courier"/>
                <a:cs typeface="Courier"/>
              </a:rPr>
              <a:t>50c721033b</a:t>
            </a:r>
            <a:r>
              <a:rPr lang="is-IS" sz="1406" dirty="0">
                <a:solidFill>
                  <a:srgbClr val="ADC610"/>
                </a:solidFill>
                <a:latin typeface="Courier"/>
                <a:cs typeface="Courier"/>
              </a:rPr>
              <a:t>000000007002faf0</a:t>
            </a:r>
            <a:r>
              <a:rPr lang="is-IS" sz="1406" dirty="0">
                <a:latin typeface="Courier"/>
                <a:cs typeface="Courier"/>
              </a:rPr>
              <a:t>be560000020405b401010402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1406" dirty="0">
                <a:latin typeface="Courier"/>
                <a:cs typeface="Courier"/>
              </a:rPr>
              <a:t>515,48,128,0,1,</a:t>
            </a:r>
            <a:r>
              <a:rPr lang="is-IS" sz="1406" dirty="0">
                <a:solidFill>
                  <a:srgbClr val="ADC610"/>
                </a:solidFill>
                <a:latin typeface="Courier"/>
                <a:cs typeface="Courier"/>
              </a:rPr>
              <a:t>04</a:t>
            </a:r>
            <a:r>
              <a:rPr lang="is-IS" sz="1406" dirty="0">
                <a:latin typeface="Courier"/>
                <a:cs typeface="Courier"/>
              </a:rPr>
              <a:t>4c</a:t>
            </a:r>
            <a:r>
              <a:rPr lang="is-IS" sz="1406" dirty="0">
                <a:solidFill>
                  <a:srgbClr val="ADC610"/>
                </a:solidFill>
                <a:latin typeface="Courier"/>
                <a:cs typeface="Courier"/>
              </a:rPr>
              <a:t>00</a:t>
            </a:r>
            <a:r>
              <a:rPr lang="is-IS" sz="1406" dirty="0">
                <a:latin typeface="Courier"/>
                <a:cs typeface="Courier"/>
              </a:rPr>
              <a:t>50c721033b</a:t>
            </a:r>
            <a:r>
              <a:rPr lang="is-IS" sz="1406" dirty="0">
                <a:solidFill>
                  <a:srgbClr val="ADC610"/>
                </a:solidFill>
                <a:latin typeface="Courier"/>
                <a:cs typeface="Courier"/>
              </a:rPr>
              <a:t>000000007002faf0</a:t>
            </a:r>
            <a:r>
              <a:rPr lang="is-IS" sz="1406" dirty="0">
                <a:latin typeface="Courier"/>
                <a:cs typeface="Courier"/>
              </a:rPr>
              <a:t>be560000020405b401010402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1406" dirty="0">
                <a:latin typeface="Courier"/>
                <a:cs typeface="Courier"/>
              </a:rPr>
              <a:t>527,48,128,0,2,</a:t>
            </a:r>
            <a:r>
              <a:rPr lang="is-IS" sz="1406" dirty="0">
                <a:solidFill>
                  <a:srgbClr val="ADC610"/>
                </a:solidFill>
                <a:latin typeface="Courier"/>
                <a:cs typeface="Courier"/>
              </a:rPr>
              <a:t>04</a:t>
            </a:r>
            <a:r>
              <a:rPr lang="is-IS" sz="1406" dirty="0">
                <a:latin typeface="Courier"/>
                <a:cs typeface="Courier"/>
              </a:rPr>
              <a:t>4f</a:t>
            </a:r>
            <a:r>
              <a:rPr lang="is-IS" sz="1406" dirty="0">
                <a:solidFill>
                  <a:srgbClr val="ADC610"/>
                </a:solidFill>
                <a:latin typeface="Courier"/>
                <a:cs typeface="Courier"/>
              </a:rPr>
              <a:t>00</a:t>
            </a:r>
            <a:r>
              <a:rPr lang="is-IS" sz="1406" dirty="0">
                <a:latin typeface="Courier"/>
                <a:cs typeface="Courier"/>
              </a:rPr>
              <a:t>5003a2c741</a:t>
            </a:r>
            <a:r>
              <a:rPr lang="is-IS" sz="1406" dirty="0">
                <a:solidFill>
                  <a:srgbClr val="ADC610"/>
                </a:solidFill>
                <a:latin typeface="Courier"/>
                <a:cs typeface="Courier"/>
              </a:rPr>
              <a:t>000000007002faf0</a:t>
            </a:r>
            <a:r>
              <a:rPr lang="is-IS" sz="1406" dirty="0">
                <a:latin typeface="Courier"/>
                <a:cs typeface="Courier"/>
              </a:rPr>
              <a:t>9b2d0000020405b401010402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1406" dirty="0">
                <a:latin typeface="Courier"/>
                <a:cs typeface="Courier"/>
              </a:rPr>
              <a:t>530,48,128,0,2,</a:t>
            </a:r>
            <a:r>
              <a:rPr lang="is-IS" sz="1406" dirty="0">
                <a:solidFill>
                  <a:srgbClr val="ADC610"/>
                </a:solidFill>
                <a:latin typeface="Courier"/>
                <a:cs typeface="Courier"/>
              </a:rPr>
              <a:t>04</a:t>
            </a:r>
            <a:r>
              <a:rPr lang="is-IS" sz="1406" dirty="0">
                <a:latin typeface="Courier"/>
                <a:cs typeface="Courier"/>
              </a:rPr>
              <a:t>4f</a:t>
            </a:r>
            <a:r>
              <a:rPr lang="is-IS" sz="1406" dirty="0">
                <a:solidFill>
                  <a:srgbClr val="ADC610"/>
                </a:solidFill>
                <a:latin typeface="Courier"/>
                <a:cs typeface="Courier"/>
              </a:rPr>
              <a:t>00</a:t>
            </a:r>
            <a:r>
              <a:rPr lang="is-IS" sz="1406" dirty="0">
                <a:latin typeface="Courier"/>
                <a:cs typeface="Courier"/>
              </a:rPr>
              <a:t>5003a2c741</a:t>
            </a:r>
            <a:r>
              <a:rPr lang="is-IS" sz="1406" dirty="0">
                <a:solidFill>
                  <a:srgbClr val="ADC610"/>
                </a:solidFill>
                <a:latin typeface="Courier"/>
                <a:cs typeface="Courier"/>
              </a:rPr>
              <a:t>000000007002faf0</a:t>
            </a:r>
            <a:r>
              <a:rPr lang="is-IS" sz="1406" dirty="0">
                <a:latin typeface="Courier"/>
                <a:cs typeface="Courier"/>
              </a:rPr>
              <a:t>9b2d0000020405b401010402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1406" dirty="0">
                <a:latin typeface="Courier"/>
                <a:cs typeface="Courier"/>
              </a:rPr>
              <a:t>531,48,128,0,2,</a:t>
            </a:r>
            <a:r>
              <a:rPr lang="is-IS" sz="1406" dirty="0">
                <a:solidFill>
                  <a:srgbClr val="ADC610"/>
                </a:solidFill>
                <a:latin typeface="Courier"/>
                <a:cs typeface="Courier"/>
              </a:rPr>
              <a:t>04</a:t>
            </a:r>
            <a:r>
              <a:rPr lang="is-IS" sz="1406" dirty="0">
                <a:latin typeface="Courier"/>
                <a:cs typeface="Courier"/>
              </a:rPr>
              <a:t>4f</a:t>
            </a:r>
            <a:r>
              <a:rPr lang="is-IS" sz="1406" dirty="0">
                <a:solidFill>
                  <a:srgbClr val="ADC610"/>
                </a:solidFill>
                <a:latin typeface="Courier"/>
                <a:cs typeface="Courier"/>
              </a:rPr>
              <a:t>00</a:t>
            </a:r>
            <a:r>
              <a:rPr lang="is-IS" sz="1406" dirty="0">
                <a:latin typeface="Courier"/>
                <a:cs typeface="Courier"/>
              </a:rPr>
              <a:t>5003a2c741</a:t>
            </a:r>
            <a:r>
              <a:rPr lang="is-IS" sz="1406" dirty="0">
                <a:solidFill>
                  <a:srgbClr val="ADC610"/>
                </a:solidFill>
                <a:latin typeface="Courier"/>
                <a:cs typeface="Courier"/>
              </a:rPr>
              <a:t>000000007002faf0</a:t>
            </a:r>
            <a:r>
              <a:rPr lang="is-IS" sz="1406" dirty="0">
                <a:latin typeface="Courier"/>
                <a:cs typeface="Courier"/>
              </a:rPr>
              <a:t>9b2d0000020405b401010402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1406" dirty="0">
                <a:latin typeface="Courier"/>
                <a:cs typeface="Courier"/>
              </a:rPr>
              <a:t>543,48,128,0,3,</a:t>
            </a:r>
            <a:r>
              <a:rPr lang="is-IS" sz="1406" dirty="0">
                <a:solidFill>
                  <a:srgbClr val="ADC610"/>
                </a:solidFill>
                <a:latin typeface="Courier"/>
                <a:cs typeface="Courier"/>
              </a:rPr>
              <a:t>04</a:t>
            </a:r>
            <a:r>
              <a:rPr lang="is-IS" sz="1406" dirty="0">
                <a:latin typeface="Courier"/>
                <a:cs typeface="Courier"/>
              </a:rPr>
              <a:t>52</a:t>
            </a:r>
            <a:r>
              <a:rPr lang="is-IS" sz="1406" dirty="0">
                <a:solidFill>
                  <a:srgbClr val="ADC610"/>
                </a:solidFill>
                <a:latin typeface="Courier"/>
                <a:cs typeface="Courier"/>
              </a:rPr>
              <a:t>00</a:t>
            </a:r>
            <a:r>
              <a:rPr lang="is-IS" sz="1406" dirty="0">
                <a:latin typeface="Courier"/>
                <a:cs typeface="Courier"/>
              </a:rPr>
              <a:t>500970750c</a:t>
            </a:r>
            <a:r>
              <a:rPr lang="is-IS" sz="1406" dirty="0">
                <a:solidFill>
                  <a:srgbClr val="ADC610"/>
                </a:solidFill>
                <a:latin typeface="Courier"/>
                <a:cs typeface="Courier"/>
              </a:rPr>
              <a:t>000000007002faf0</a:t>
            </a:r>
            <a:r>
              <a:rPr lang="is-IS" sz="1406" dirty="0">
                <a:latin typeface="Courier"/>
                <a:cs typeface="Courier"/>
              </a:rPr>
              <a:t>d89a0000020405b401010402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1406" dirty="0">
                <a:latin typeface="Courier"/>
                <a:cs typeface="Courier"/>
              </a:rPr>
              <a:t>546,48,128,0,3,</a:t>
            </a:r>
            <a:r>
              <a:rPr lang="is-IS" sz="1406" dirty="0">
                <a:solidFill>
                  <a:srgbClr val="ADC610"/>
                </a:solidFill>
                <a:latin typeface="Courier"/>
                <a:cs typeface="Courier"/>
              </a:rPr>
              <a:t>04</a:t>
            </a:r>
            <a:r>
              <a:rPr lang="is-IS" sz="1406" dirty="0">
                <a:latin typeface="Courier"/>
                <a:cs typeface="Courier"/>
              </a:rPr>
              <a:t>52</a:t>
            </a:r>
            <a:r>
              <a:rPr lang="is-IS" sz="1406" dirty="0">
                <a:solidFill>
                  <a:srgbClr val="ADC610"/>
                </a:solidFill>
                <a:latin typeface="Courier"/>
                <a:cs typeface="Courier"/>
              </a:rPr>
              <a:t>00</a:t>
            </a:r>
            <a:r>
              <a:rPr lang="is-IS" sz="1406" dirty="0">
                <a:latin typeface="Courier"/>
                <a:cs typeface="Courier"/>
              </a:rPr>
              <a:t>500970750c</a:t>
            </a:r>
            <a:r>
              <a:rPr lang="is-IS" sz="1406" dirty="0">
                <a:solidFill>
                  <a:srgbClr val="ADC610"/>
                </a:solidFill>
                <a:latin typeface="Courier"/>
                <a:cs typeface="Courier"/>
              </a:rPr>
              <a:t>000000007002faf0</a:t>
            </a:r>
            <a:r>
              <a:rPr lang="is-IS" sz="1406" dirty="0">
                <a:latin typeface="Courier"/>
                <a:cs typeface="Courier"/>
              </a:rPr>
              <a:t>d89a0000020405b401010402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1406" dirty="0">
                <a:latin typeface="Courier"/>
                <a:cs typeface="Courier"/>
              </a:rPr>
              <a:t>547,48,128,0,3,</a:t>
            </a:r>
            <a:r>
              <a:rPr lang="is-IS" sz="1406" dirty="0">
                <a:solidFill>
                  <a:srgbClr val="ADC610"/>
                </a:solidFill>
                <a:latin typeface="Courier"/>
                <a:cs typeface="Courier"/>
              </a:rPr>
              <a:t>04</a:t>
            </a:r>
            <a:r>
              <a:rPr lang="is-IS" sz="1406" dirty="0">
                <a:latin typeface="Courier"/>
                <a:cs typeface="Courier"/>
              </a:rPr>
              <a:t>52</a:t>
            </a:r>
            <a:r>
              <a:rPr lang="is-IS" sz="1406" dirty="0">
                <a:solidFill>
                  <a:srgbClr val="ADC610"/>
                </a:solidFill>
                <a:latin typeface="Courier"/>
                <a:cs typeface="Courier"/>
              </a:rPr>
              <a:t>00</a:t>
            </a:r>
            <a:r>
              <a:rPr lang="is-IS" sz="1406" dirty="0">
                <a:latin typeface="Courier"/>
                <a:cs typeface="Courier"/>
              </a:rPr>
              <a:t>500970750c</a:t>
            </a:r>
            <a:r>
              <a:rPr lang="is-IS" sz="1406" dirty="0">
                <a:solidFill>
                  <a:srgbClr val="ADC610"/>
                </a:solidFill>
                <a:latin typeface="Courier"/>
                <a:cs typeface="Courier"/>
              </a:rPr>
              <a:t>000000007002faf0</a:t>
            </a:r>
            <a:r>
              <a:rPr lang="is-IS" sz="1406" dirty="0">
                <a:latin typeface="Courier"/>
                <a:cs typeface="Courier"/>
              </a:rPr>
              <a:t>d89a0000020405b401010402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1406" dirty="0">
                <a:latin typeface="Courier"/>
                <a:cs typeface="Courier"/>
              </a:rPr>
              <a:t>559,48,128,0,4,</a:t>
            </a:r>
            <a:r>
              <a:rPr lang="is-IS" sz="1406" dirty="0">
                <a:solidFill>
                  <a:srgbClr val="ADC610"/>
                </a:solidFill>
                <a:latin typeface="Courier"/>
                <a:cs typeface="Courier"/>
              </a:rPr>
              <a:t>04</a:t>
            </a:r>
            <a:r>
              <a:rPr lang="is-IS" sz="1406" dirty="0">
                <a:latin typeface="Courier"/>
                <a:cs typeface="Courier"/>
              </a:rPr>
              <a:t>55</a:t>
            </a:r>
            <a:r>
              <a:rPr lang="is-IS" sz="1406" dirty="0">
                <a:solidFill>
                  <a:srgbClr val="ADC610"/>
                </a:solidFill>
                <a:latin typeface="Courier"/>
                <a:cs typeface="Courier"/>
              </a:rPr>
              <a:t>00</a:t>
            </a:r>
            <a:r>
              <a:rPr lang="is-IS" sz="1406" dirty="0">
                <a:latin typeface="Courier"/>
                <a:cs typeface="Courier"/>
              </a:rPr>
              <a:t>50defc54bf</a:t>
            </a:r>
            <a:r>
              <a:rPr lang="is-IS" sz="1406" dirty="0">
                <a:solidFill>
                  <a:srgbClr val="ADC610"/>
                </a:solidFill>
                <a:latin typeface="Courier"/>
                <a:cs typeface="Courier"/>
              </a:rPr>
              <a:t>000000007002faf0</a:t>
            </a:r>
            <a:r>
              <a:rPr lang="is-IS" sz="1406" dirty="0">
                <a:latin typeface="Courier"/>
                <a:cs typeface="Courier"/>
              </a:rPr>
              <a:t>b9690000020405b401010402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1406" dirty="0">
                <a:latin typeface="Courier"/>
                <a:cs typeface="Courier"/>
              </a:rPr>
              <a:t>562,48,128,0,4,</a:t>
            </a:r>
            <a:r>
              <a:rPr lang="is-IS" sz="1406" dirty="0">
                <a:solidFill>
                  <a:srgbClr val="ADC610"/>
                </a:solidFill>
                <a:latin typeface="Courier"/>
                <a:cs typeface="Courier"/>
              </a:rPr>
              <a:t>04</a:t>
            </a:r>
            <a:r>
              <a:rPr lang="is-IS" sz="1406" dirty="0">
                <a:latin typeface="Courier"/>
                <a:cs typeface="Courier"/>
              </a:rPr>
              <a:t>55</a:t>
            </a:r>
            <a:r>
              <a:rPr lang="is-IS" sz="1406" dirty="0">
                <a:solidFill>
                  <a:srgbClr val="ADC610"/>
                </a:solidFill>
                <a:latin typeface="Courier"/>
                <a:cs typeface="Courier"/>
              </a:rPr>
              <a:t>00</a:t>
            </a:r>
            <a:r>
              <a:rPr lang="is-IS" sz="1406" dirty="0">
                <a:latin typeface="Courier"/>
                <a:cs typeface="Courier"/>
              </a:rPr>
              <a:t>50defc54bf</a:t>
            </a:r>
            <a:r>
              <a:rPr lang="is-IS" sz="1406" dirty="0">
                <a:solidFill>
                  <a:srgbClr val="ADC610"/>
                </a:solidFill>
                <a:latin typeface="Courier"/>
                <a:cs typeface="Courier"/>
              </a:rPr>
              <a:t>000000007002faf0</a:t>
            </a:r>
            <a:r>
              <a:rPr lang="is-IS" sz="1406" dirty="0">
                <a:latin typeface="Courier"/>
                <a:cs typeface="Courier"/>
              </a:rPr>
              <a:t>b9690000020405b401010402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1406" dirty="0">
                <a:latin typeface="Courier"/>
                <a:cs typeface="Courier"/>
              </a:rPr>
              <a:t>563,48,128,0,4,</a:t>
            </a:r>
            <a:r>
              <a:rPr lang="is-IS" sz="1406" dirty="0">
                <a:solidFill>
                  <a:srgbClr val="ADC610"/>
                </a:solidFill>
                <a:latin typeface="Courier"/>
                <a:cs typeface="Courier"/>
              </a:rPr>
              <a:t>04</a:t>
            </a:r>
            <a:r>
              <a:rPr lang="is-IS" sz="1406" dirty="0">
                <a:latin typeface="Courier"/>
                <a:cs typeface="Courier"/>
              </a:rPr>
              <a:t>55</a:t>
            </a:r>
            <a:r>
              <a:rPr lang="is-IS" sz="1406" dirty="0">
                <a:solidFill>
                  <a:srgbClr val="ADC610"/>
                </a:solidFill>
                <a:latin typeface="Courier"/>
                <a:cs typeface="Courier"/>
              </a:rPr>
              <a:t>00</a:t>
            </a:r>
            <a:r>
              <a:rPr lang="is-IS" sz="1406" dirty="0">
                <a:latin typeface="Courier"/>
                <a:cs typeface="Courier"/>
              </a:rPr>
              <a:t>50defc54bf</a:t>
            </a:r>
            <a:r>
              <a:rPr lang="is-IS" sz="1406" dirty="0">
                <a:solidFill>
                  <a:srgbClr val="ADC610"/>
                </a:solidFill>
                <a:latin typeface="Courier"/>
                <a:cs typeface="Courier"/>
              </a:rPr>
              <a:t>000000007002faf0</a:t>
            </a:r>
            <a:r>
              <a:rPr lang="is-IS" sz="1406" dirty="0">
                <a:latin typeface="Courier"/>
                <a:cs typeface="Courier"/>
              </a:rPr>
              <a:t>b9690000020405b401010402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1406" dirty="0">
                <a:latin typeface="Courier"/>
                <a:cs typeface="Courier"/>
              </a:rPr>
              <a:t>...</a:t>
            </a:r>
            <a:endParaRPr lang="en-US" sz="1406" dirty="0">
              <a:latin typeface="Courier"/>
              <a:cs typeface="Courier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972570" y="4562832"/>
            <a:ext cx="5793485" cy="20428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64276" tIns="32138" rIns="64276" bIns="32138" rtlCol="0" anchor="ctr"/>
          <a:lstStyle/>
          <a:p>
            <a:pPr algn="ctr"/>
            <a:r>
              <a:rPr lang="en-US" sz="3094" dirty="0"/>
              <a:t>Structure is clearly present</a:t>
            </a:r>
          </a:p>
          <a:p>
            <a:pPr algn="ctr"/>
            <a:r>
              <a:rPr lang="en-US" sz="3094" dirty="0"/>
              <a:t>Seems a waste to use unstructured methods</a:t>
            </a:r>
            <a:r>
              <a:rPr lang="is-IS" sz="3094" dirty="0"/>
              <a:t>…</a:t>
            </a:r>
            <a:endParaRPr lang="en-US" sz="3094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6189C-6FE6-CD44-AAD4-D0E5A522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D7596-BE9B-B345-A100-A6456C78121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491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106291" y="340449"/>
            <a:ext cx="7037710" cy="1063749"/>
          </a:xfrm>
        </p:spPr>
        <p:txBody>
          <a:bodyPr/>
          <a:lstStyle/>
          <a:p>
            <a:r>
              <a:rPr kumimoji="0" lang="en-US" altLang="zh-CN">
                <a:latin typeface="Bookman Old Style" charset="0"/>
                <a:ea typeface="MS PGothic" charset="0"/>
              </a:rPr>
              <a:t>Learning DFAs</a:t>
            </a:r>
          </a:p>
        </p:txBody>
      </p:sp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18" y="1682751"/>
            <a:ext cx="6251575" cy="332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8" name="Rectangle 2"/>
          <p:cNvSpPr>
            <a:spLocks/>
          </p:cNvSpPr>
          <p:nvPr/>
        </p:nvSpPr>
        <p:spPr bwMode="auto">
          <a:xfrm>
            <a:off x="428630" y="5270505"/>
            <a:ext cx="8277225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altLang="zh-CN" sz="2400" dirty="0">
                <a:solidFill>
                  <a:srgbClr val="ADC610"/>
                </a:solidFill>
              </a:rPr>
              <a:t>State merging</a:t>
            </a:r>
            <a:r>
              <a:rPr lang="en-US" altLang="zh-CN" sz="2400" dirty="0"/>
              <a:t>:</a:t>
            </a:r>
          </a:p>
          <a:p>
            <a:r>
              <a:rPr lang="en-US" altLang="zh-CN" sz="2400" dirty="0"/>
              <a:t>merge targets of non-deterministic transitions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CB28A2-7265-B540-9E74-CA7CB2312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D7596-BE9B-B345-A100-A6456C78121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0385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06291" y="340449"/>
            <a:ext cx="7037710" cy="1063749"/>
          </a:xfrm>
        </p:spPr>
        <p:txBody>
          <a:bodyPr/>
          <a:lstStyle/>
          <a:p>
            <a:r>
              <a:rPr kumimoji="0" lang="en-US" altLang="zh-CN">
                <a:latin typeface="Bookman Old Style" charset="0"/>
                <a:ea typeface="MS PGothic" charset="0"/>
              </a:rPr>
              <a:t>Learning DFAs</a:t>
            </a:r>
          </a:p>
        </p:txBody>
      </p:sp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18" y="138118"/>
            <a:ext cx="6251575" cy="487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2" name="Rectangle 2"/>
          <p:cNvSpPr>
            <a:spLocks/>
          </p:cNvSpPr>
          <p:nvPr/>
        </p:nvSpPr>
        <p:spPr bwMode="auto">
          <a:xfrm>
            <a:off x="428630" y="5270505"/>
            <a:ext cx="8277225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altLang="zh-CN" sz="2400" dirty="0">
                <a:solidFill>
                  <a:srgbClr val="ADC610"/>
                </a:solidFill>
              </a:rPr>
              <a:t>State merging</a:t>
            </a:r>
            <a:r>
              <a:rPr lang="en-US" altLang="zh-CN" sz="2400" dirty="0"/>
              <a:t>:</a:t>
            </a:r>
          </a:p>
          <a:p>
            <a:r>
              <a:rPr lang="en-US" altLang="zh-CN" sz="2400" dirty="0"/>
              <a:t>merge targets of non-deterministic transitions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83F545-835D-9E4E-B1E8-84064689F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D7596-BE9B-B345-A100-A6456C78121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18444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106291" y="340449"/>
            <a:ext cx="7037710" cy="1063749"/>
          </a:xfrm>
        </p:spPr>
        <p:txBody>
          <a:bodyPr/>
          <a:lstStyle/>
          <a:p>
            <a:r>
              <a:rPr kumimoji="0" lang="en-US" altLang="zh-CN">
                <a:latin typeface="Bookman Old Style" charset="0"/>
                <a:ea typeface="MS PGothic" charset="0"/>
              </a:rPr>
              <a:t>Learning DFAs</a:t>
            </a:r>
          </a:p>
        </p:txBody>
      </p:sp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18" y="2147890"/>
            <a:ext cx="6251575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6" name="Rectangle 2"/>
          <p:cNvSpPr>
            <a:spLocks/>
          </p:cNvSpPr>
          <p:nvPr/>
        </p:nvSpPr>
        <p:spPr bwMode="auto">
          <a:xfrm>
            <a:off x="428630" y="5270505"/>
            <a:ext cx="8277225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altLang="zh-CN" sz="2400" dirty="0">
                <a:solidFill>
                  <a:srgbClr val="ADC610"/>
                </a:solidFill>
              </a:rPr>
              <a:t>State merging</a:t>
            </a:r>
            <a:r>
              <a:rPr lang="en-US" altLang="zh-CN" sz="2400" dirty="0"/>
              <a:t>:</a:t>
            </a:r>
          </a:p>
          <a:p>
            <a:r>
              <a:rPr lang="en-US" altLang="zh-CN" sz="2400" dirty="0"/>
              <a:t>merge targets of non-deterministic transitions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56B82B-FB29-514F-AD30-7937BB8C5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D7596-BE9B-B345-A100-A6456C78121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33873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106291" y="340449"/>
            <a:ext cx="7037710" cy="1063749"/>
          </a:xfrm>
        </p:spPr>
        <p:txBody>
          <a:bodyPr/>
          <a:lstStyle/>
          <a:p>
            <a:r>
              <a:rPr kumimoji="0" lang="en-US" altLang="zh-CN">
                <a:latin typeface="Bookman Old Style" charset="0"/>
                <a:ea typeface="MS PGothic" charset="0"/>
              </a:rPr>
              <a:t>Learning DFAs</a:t>
            </a:r>
          </a:p>
        </p:txBody>
      </p:sp>
      <p:pic>
        <p:nvPicPr>
          <p:cNvPr id="911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18" y="1449389"/>
            <a:ext cx="6251575" cy="432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0" name="Rectangle 2"/>
          <p:cNvSpPr>
            <a:spLocks/>
          </p:cNvSpPr>
          <p:nvPr/>
        </p:nvSpPr>
        <p:spPr bwMode="auto">
          <a:xfrm>
            <a:off x="428630" y="5270505"/>
            <a:ext cx="8277225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altLang="zh-CN" sz="2400" dirty="0">
                <a:solidFill>
                  <a:srgbClr val="ADC610"/>
                </a:solidFill>
              </a:rPr>
              <a:t>State merging</a:t>
            </a:r>
            <a:r>
              <a:rPr lang="en-US" altLang="zh-CN" sz="2400" dirty="0"/>
              <a:t>:</a:t>
            </a:r>
          </a:p>
          <a:p>
            <a:r>
              <a:rPr lang="en-US" altLang="zh-CN" sz="2400" dirty="0"/>
              <a:t>merge targets of non-deterministic transitions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5B42B3-F196-CC49-8424-43592F75F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D7596-BE9B-B345-A100-A6456C78121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159563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106291" y="340449"/>
            <a:ext cx="7037710" cy="1063749"/>
          </a:xfrm>
        </p:spPr>
        <p:txBody>
          <a:bodyPr/>
          <a:lstStyle/>
          <a:p>
            <a:r>
              <a:rPr kumimoji="0" lang="en-US" altLang="zh-CN">
                <a:latin typeface="Bookman Old Style" charset="0"/>
                <a:ea typeface="MS PGothic" charset="0"/>
              </a:rPr>
              <a:t>Learning DFAs</a:t>
            </a:r>
          </a:p>
        </p:txBody>
      </p:sp>
      <p:pic>
        <p:nvPicPr>
          <p:cNvPr id="921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18" y="1449389"/>
            <a:ext cx="6251575" cy="432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4" name="Rectangle 2"/>
          <p:cNvSpPr>
            <a:spLocks/>
          </p:cNvSpPr>
          <p:nvPr/>
        </p:nvSpPr>
        <p:spPr bwMode="auto">
          <a:xfrm>
            <a:off x="428630" y="5270505"/>
            <a:ext cx="8277225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altLang="zh-CN" sz="2400" dirty="0">
                <a:solidFill>
                  <a:srgbClr val="ADC610"/>
                </a:solidFill>
              </a:rPr>
              <a:t>State merging</a:t>
            </a:r>
            <a:r>
              <a:rPr lang="en-US" altLang="zh-CN" sz="2400" dirty="0"/>
              <a:t>:</a:t>
            </a:r>
          </a:p>
          <a:p>
            <a:r>
              <a:rPr lang="en-US" altLang="zh-CN" sz="2400" dirty="0"/>
              <a:t>merge targets of non-deterministic transitions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625641-6928-8C4F-935A-8009F5DF0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D7596-BE9B-B345-A100-A6456C78121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797142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106291" y="340449"/>
            <a:ext cx="7037710" cy="1063749"/>
          </a:xfrm>
        </p:spPr>
        <p:txBody>
          <a:bodyPr/>
          <a:lstStyle/>
          <a:p>
            <a:r>
              <a:rPr kumimoji="0" lang="en-US" altLang="zh-CN">
                <a:latin typeface="Bookman Old Style" charset="0"/>
                <a:ea typeface="MS PGothic" charset="0"/>
              </a:rPr>
              <a:t>Learning DFAs</a:t>
            </a:r>
          </a:p>
        </p:txBody>
      </p:sp>
      <p:pic>
        <p:nvPicPr>
          <p:cNvPr id="931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18" y="2147890"/>
            <a:ext cx="6251575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8" name="Rectangle 2"/>
          <p:cNvSpPr>
            <a:spLocks/>
          </p:cNvSpPr>
          <p:nvPr/>
        </p:nvSpPr>
        <p:spPr bwMode="auto">
          <a:xfrm>
            <a:off x="428630" y="5270505"/>
            <a:ext cx="8277225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altLang="zh-CN" sz="2400" dirty="0">
                <a:solidFill>
                  <a:srgbClr val="ADC610"/>
                </a:solidFill>
              </a:rPr>
              <a:t>State merging</a:t>
            </a:r>
            <a:r>
              <a:rPr lang="en-US" altLang="zh-CN" sz="2400" dirty="0"/>
              <a:t>:</a:t>
            </a:r>
          </a:p>
          <a:p>
            <a:r>
              <a:rPr lang="en-US" altLang="zh-CN" sz="2400" dirty="0"/>
              <a:t>merge targets of non-deterministic transitions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A99D5C-62BD-2040-9E06-CB74CADA1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D7596-BE9B-B345-A100-A6456C78121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10995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106291" y="340449"/>
            <a:ext cx="7037710" cy="1063749"/>
          </a:xfrm>
        </p:spPr>
        <p:txBody>
          <a:bodyPr/>
          <a:lstStyle/>
          <a:p>
            <a:r>
              <a:rPr kumimoji="0" lang="en-US" altLang="zh-CN">
                <a:latin typeface="Bookman Old Style" charset="0"/>
                <a:ea typeface="MS PGothic" charset="0"/>
              </a:rPr>
              <a:t>Learning DFAs</a:t>
            </a:r>
          </a:p>
        </p:txBody>
      </p:sp>
      <p:sp>
        <p:nvSpPr>
          <p:cNvPr id="94211" name="Rectangle 2"/>
          <p:cNvSpPr>
            <a:spLocks/>
          </p:cNvSpPr>
          <p:nvPr/>
        </p:nvSpPr>
        <p:spPr bwMode="auto">
          <a:xfrm>
            <a:off x="428630" y="5580063"/>
            <a:ext cx="8277225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altLang="zh-CN" sz="2400" dirty="0"/>
              <a:t>Select two new nodes to merge and </a:t>
            </a:r>
            <a:r>
              <a:rPr lang="en-US" altLang="zh-CN" sz="2400" dirty="0">
                <a:solidFill>
                  <a:srgbClr val="ADC610"/>
                </a:solidFill>
              </a:rPr>
              <a:t>iterate</a:t>
            </a:r>
          </a:p>
        </p:txBody>
      </p:sp>
      <p:pic>
        <p:nvPicPr>
          <p:cNvPr id="942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18" y="2151063"/>
            <a:ext cx="6251575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BE89C7-E54A-114D-BA16-EFF56101F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D7596-BE9B-B345-A100-A6456C78121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3139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06291" y="340449"/>
            <a:ext cx="7037710" cy="1063749"/>
          </a:xfrm>
        </p:spPr>
        <p:txBody>
          <a:bodyPr/>
          <a:lstStyle/>
          <a:p>
            <a:r>
              <a:rPr kumimoji="0" lang="en-US" altLang="zh-CN">
                <a:latin typeface="Bookman Old Style" charset="0"/>
                <a:ea typeface="MS PGothic" charset="0"/>
              </a:rPr>
              <a:t>Learning DFAs</a:t>
            </a:r>
          </a:p>
        </p:txBody>
      </p:sp>
      <p:pic>
        <p:nvPicPr>
          <p:cNvPr id="9523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13" y="2151063"/>
            <a:ext cx="4881562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6" name="Rectangle 3"/>
          <p:cNvSpPr>
            <a:spLocks/>
          </p:cNvSpPr>
          <p:nvPr/>
        </p:nvSpPr>
        <p:spPr bwMode="auto">
          <a:xfrm>
            <a:off x="428630" y="5580063"/>
            <a:ext cx="8277225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altLang="zh-CN" sz="2400" dirty="0"/>
              <a:t>Select two new nodes to merge and </a:t>
            </a:r>
            <a:r>
              <a:rPr lang="en-US" altLang="zh-CN" sz="2400" dirty="0">
                <a:solidFill>
                  <a:srgbClr val="ADC610"/>
                </a:solidFill>
              </a:rPr>
              <a:t>iterate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44C97A-D0D8-5B49-B760-5114D866C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D7596-BE9B-B345-A100-A6456C78121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68432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>
                <a:latin typeface="Bookman Old Style" charset="0"/>
                <a:ea typeface="MS PGothic" charset="0"/>
              </a:rPr>
              <a:t>State merging</a:t>
            </a:r>
          </a:p>
        </p:txBody>
      </p:sp>
      <p:sp>
        <p:nvSpPr>
          <p:cNvPr id="9625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082" indent="-457082">
              <a:buFont typeface="Bookman Old Style" charset="0"/>
              <a:buAutoNum type="arabicPeriod"/>
            </a:pPr>
            <a:r>
              <a:rPr kumimoji="0" lang="en-US" altLang="zh-CN">
                <a:latin typeface="Tahoma" charset="0"/>
                <a:ea typeface="MS PGothic" charset="0"/>
              </a:rPr>
              <a:t>Start from a prefix tree acceptor</a:t>
            </a:r>
          </a:p>
          <a:p>
            <a:pPr marL="457082" indent="-457082">
              <a:buFont typeface="Bookman Old Style" charset="0"/>
              <a:buAutoNum type="arabicPeriod"/>
            </a:pPr>
            <a:r>
              <a:rPr kumimoji="0" lang="en-US" altLang="zh-CN">
                <a:latin typeface="Tahoma" charset="0"/>
                <a:ea typeface="MS PGothic" charset="0"/>
              </a:rPr>
              <a:t>For all state pairs R-B</a:t>
            </a:r>
          </a:p>
          <a:p>
            <a:pPr marL="785612" lvl="1" indent="-399946">
              <a:buFont typeface="Bookman Old Style" charset="0"/>
              <a:buAutoNum type="romanLcPeriod"/>
            </a:pPr>
            <a:r>
              <a:rPr kumimoji="0" lang="en-US" altLang="zh-CN">
                <a:latin typeface="Tahoma" charset="0"/>
                <a:ea typeface="MS PGothic" charset="0"/>
              </a:rPr>
              <a:t>Merge B with R</a:t>
            </a:r>
          </a:p>
          <a:p>
            <a:pPr marL="785612" lvl="1" indent="-399946">
              <a:buFont typeface="Bookman Old Style" charset="0"/>
              <a:buAutoNum type="romanLcPeriod"/>
            </a:pPr>
            <a:r>
              <a:rPr kumimoji="0" lang="en-US" altLang="zh-CN">
                <a:latin typeface="Tahoma" charset="0"/>
                <a:ea typeface="MS PGothic" charset="0"/>
              </a:rPr>
              <a:t>Compute a score</a:t>
            </a:r>
          </a:p>
          <a:p>
            <a:pPr marL="785612" lvl="1" indent="-399946">
              <a:buFont typeface="Bookman Old Style" charset="0"/>
              <a:buAutoNum type="romanLcPeriod"/>
            </a:pPr>
            <a:r>
              <a:rPr kumimoji="0" lang="en-US" altLang="zh-CN">
                <a:latin typeface="Tahoma" charset="0"/>
                <a:ea typeface="MS PGothic" charset="0"/>
              </a:rPr>
              <a:t>Undo the merge</a:t>
            </a:r>
          </a:p>
          <a:p>
            <a:pPr marL="457082" indent="-457082">
              <a:buFont typeface="Bookman Old Style" charset="0"/>
              <a:buAutoNum type="arabicPeriod"/>
            </a:pPr>
            <a:r>
              <a:rPr kumimoji="0" lang="en-US" altLang="zh-CN">
                <a:latin typeface="Tahoma" charset="0"/>
                <a:ea typeface="MS PGothic" charset="0"/>
              </a:rPr>
              <a:t>Perform the highest scoring merge</a:t>
            </a:r>
          </a:p>
          <a:p>
            <a:pPr marL="457082" indent="-457082">
              <a:buFont typeface="Bookman Old Style" charset="0"/>
              <a:buAutoNum type="arabicPeriod"/>
            </a:pPr>
            <a:r>
              <a:rPr kumimoji="0" lang="en-US" altLang="zh-CN">
                <a:latin typeface="Tahoma" charset="0"/>
                <a:ea typeface="MS PGothic" charset="0"/>
              </a:rPr>
              <a:t>Iterate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858A7B-3975-1E4F-85F9-7ED8EB19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D7596-BE9B-B345-A100-A6456C78121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094250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>
                <a:latin typeface="Bookman Old Style" charset="0"/>
                <a:ea typeface="MS PGothic" charset="0"/>
              </a:rPr>
              <a:t>State merging</a:t>
            </a:r>
          </a:p>
        </p:txBody>
      </p:sp>
      <p:sp>
        <p:nvSpPr>
          <p:cNvPr id="9728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082" indent="-457082">
              <a:buFont typeface="Bookman Old Style" charset="0"/>
              <a:buAutoNum type="arabicPeriod"/>
            </a:pPr>
            <a:r>
              <a:rPr kumimoji="0" lang="en-US" altLang="zh-CN">
                <a:latin typeface="Tahoma" charset="0"/>
                <a:ea typeface="MS PGothic" charset="0"/>
              </a:rPr>
              <a:t>Start from a prefix tree acceptor</a:t>
            </a:r>
          </a:p>
          <a:p>
            <a:pPr marL="457082" indent="-457082">
              <a:buFont typeface="Bookman Old Style" charset="0"/>
              <a:buAutoNum type="arabicPeriod"/>
            </a:pPr>
            <a:r>
              <a:rPr kumimoji="0" lang="en-US" altLang="zh-CN">
                <a:latin typeface="Tahoma" charset="0"/>
                <a:ea typeface="MS PGothic" charset="0"/>
              </a:rPr>
              <a:t>For all state pairs R-B</a:t>
            </a:r>
          </a:p>
          <a:p>
            <a:pPr marL="785612" lvl="1" indent="-399946">
              <a:buFont typeface="Bookman Old Style" charset="0"/>
              <a:buAutoNum type="romanLcPeriod"/>
            </a:pPr>
            <a:r>
              <a:rPr kumimoji="0" lang="en-US" altLang="zh-CN">
                <a:latin typeface="Tahoma" charset="0"/>
                <a:ea typeface="MS PGothic" charset="0"/>
              </a:rPr>
              <a:t>Merge B with R</a:t>
            </a:r>
          </a:p>
          <a:p>
            <a:pPr marL="785612" lvl="1" indent="-399946">
              <a:buFont typeface="Bookman Old Style" charset="0"/>
              <a:buAutoNum type="romanLcPeriod"/>
            </a:pPr>
            <a:r>
              <a:rPr kumimoji="0" lang="en-US" altLang="zh-CN">
                <a:latin typeface="Tahoma" charset="0"/>
                <a:ea typeface="MS PGothic" charset="0"/>
              </a:rPr>
              <a:t>Compute a score</a:t>
            </a:r>
          </a:p>
          <a:p>
            <a:pPr marL="785612" lvl="1" indent="-399946">
              <a:buFont typeface="Bookman Old Style" charset="0"/>
              <a:buAutoNum type="romanLcPeriod"/>
            </a:pPr>
            <a:r>
              <a:rPr kumimoji="0" lang="en-US" altLang="zh-CN">
                <a:latin typeface="Tahoma" charset="0"/>
                <a:ea typeface="MS PGothic" charset="0"/>
              </a:rPr>
              <a:t>Undo the merge</a:t>
            </a:r>
          </a:p>
          <a:p>
            <a:pPr marL="457082" indent="-457082">
              <a:buFont typeface="Bookman Old Style" charset="0"/>
              <a:buAutoNum type="arabicPeriod"/>
            </a:pPr>
            <a:r>
              <a:rPr kumimoji="0" lang="en-US" altLang="zh-CN">
                <a:latin typeface="Tahoma" charset="0"/>
                <a:ea typeface="MS PGothic" charset="0"/>
              </a:rPr>
              <a:t>Perform the highest scoring merge</a:t>
            </a:r>
          </a:p>
          <a:p>
            <a:pPr marL="457082" indent="-457082">
              <a:buFont typeface="Bookman Old Style" charset="0"/>
              <a:buAutoNum type="arabicPeriod"/>
            </a:pPr>
            <a:r>
              <a:rPr kumimoji="0" lang="en-US" altLang="zh-CN">
                <a:latin typeface="Tahoma" charset="0"/>
                <a:ea typeface="MS PGothic" charset="0"/>
              </a:rPr>
              <a:t>Iterate</a:t>
            </a:r>
          </a:p>
          <a:p>
            <a:pPr marL="457082" indent="-457082"/>
            <a:endParaRPr kumimoji="0" lang="en-US" altLang="zh-CN">
              <a:latin typeface="Tahoma" charset="0"/>
              <a:ea typeface="MS PGothic" charset="0"/>
            </a:endParaRPr>
          </a:p>
          <a:p>
            <a:pPr marL="457082" indent="-457082"/>
            <a:endParaRPr kumimoji="0" lang="en-US" altLang="zh-CN">
              <a:latin typeface="Tahoma" charset="0"/>
              <a:ea typeface="MS PGothic" charset="0"/>
            </a:endParaRPr>
          </a:p>
          <a:p>
            <a:pPr marL="457082" indent="-457082"/>
            <a:r>
              <a:rPr kumimoji="0" lang="en-US" altLang="zh-CN">
                <a:latin typeface="Tahoma" charset="0"/>
                <a:ea typeface="MS PGothic" charset="0"/>
              </a:rPr>
              <a:t>Evidence score: </a:t>
            </a:r>
            <a:r>
              <a:rPr kumimoji="0" lang="en-US" altLang="zh-CN">
                <a:solidFill>
                  <a:schemeClr val="bg2"/>
                </a:solidFill>
                <a:latin typeface="Tahoma" charset="0"/>
                <a:ea typeface="MS PGothic" charset="0"/>
              </a:rPr>
              <a:t>number of pos-pos and neg-neg merges</a:t>
            </a:r>
          </a:p>
          <a:p>
            <a:pPr marL="457082" indent="-457082"/>
            <a:r>
              <a:rPr kumimoji="0" lang="en-US" altLang="zh-CN">
                <a:latin typeface="Tahoma" charset="0"/>
                <a:ea typeface="MS PGothic" charset="0"/>
              </a:rPr>
              <a:t>Much more efficient using a shallow state first order</a:t>
            </a:r>
          </a:p>
          <a:p>
            <a:pPr marL="457082" indent="-457082"/>
            <a:r>
              <a:rPr kumimoji="0" lang="en-US" altLang="zh-CN">
                <a:latin typeface="Tahoma" charset="0"/>
                <a:ea typeface="MS PGothic" charset="0"/>
              </a:rPr>
              <a:t>State-of-the-art uses satisfiability solvers [Heule and Verwer 2013]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1E5F1-BA4E-394A-9D32-E94B3170F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D7596-BE9B-B345-A100-A6456C78121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97343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in traffic!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SYN, SYN-ACK, ACK, SEQ, ACK, SEQ, ACK, SEQ, ACK, FIN-ACK, ACK, FIN-ACK</a:t>
            </a:r>
          </a:p>
          <a:p>
            <a:r>
              <a:rPr lang="en-US" dirty="0"/>
              <a:t>SYN, SYN-ACK, ACK, FIN-ACK, ACK, FIN-ACK</a:t>
            </a:r>
          </a:p>
          <a:p>
            <a:r>
              <a:rPr lang="en-US" dirty="0"/>
              <a:t>SYN, SYN-ACK, ACK, SEQ, ACK, FIN-ACK, ACK, FIN-ACK</a:t>
            </a:r>
          </a:p>
          <a:p>
            <a:r>
              <a:rPr lang="en-US" dirty="0"/>
              <a:t>…..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078F1-196F-2048-A382-3B827CAD2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D7596-BE9B-B345-A100-A6456C78121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9159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Convergence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nl-NL" dirty="0"/>
              <a:t>How </a:t>
            </a:r>
            <a:r>
              <a:rPr lang="nl-NL" dirty="0" err="1"/>
              <a:t>much</a:t>
            </a:r>
            <a:r>
              <a:rPr lang="nl-NL" dirty="0"/>
              <a:t> data does state </a:t>
            </a:r>
            <a:r>
              <a:rPr lang="nl-NL" dirty="0" err="1"/>
              <a:t>merging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learn</a:t>
            </a:r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???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93622" y="2296778"/>
            <a:ext cx="3652242" cy="3056186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394703" y="2112604"/>
            <a:ext cx="1935569" cy="437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531" dirty="0"/>
              <a:t>(_,+)</a:t>
            </a:r>
          </a:p>
          <a:p>
            <a:r>
              <a:rPr lang="nl-NL" sz="2531" dirty="0"/>
              <a:t>(a,-)</a:t>
            </a:r>
          </a:p>
          <a:p>
            <a:r>
              <a:rPr lang="nl-NL" sz="2531" dirty="0"/>
              <a:t>(b,+)</a:t>
            </a:r>
          </a:p>
          <a:p>
            <a:r>
              <a:rPr lang="nl-NL" sz="2531" dirty="0"/>
              <a:t>(ba,+)</a:t>
            </a:r>
          </a:p>
          <a:p>
            <a:endParaRPr lang="nl-NL" sz="2531" dirty="0"/>
          </a:p>
          <a:p>
            <a:r>
              <a:rPr lang="nl-NL" sz="2531" dirty="0"/>
              <a:t>(aa,+)</a:t>
            </a:r>
          </a:p>
          <a:p>
            <a:r>
              <a:rPr lang="nl-NL" sz="2531" dirty="0"/>
              <a:t>(ab,+)</a:t>
            </a:r>
          </a:p>
          <a:p>
            <a:r>
              <a:rPr lang="nl-NL" sz="2531" dirty="0"/>
              <a:t>(bb,-)</a:t>
            </a:r>
          </a:p>
          <a:p>
            <a:r>
              <a:rPr lang="nl-NL" sz="2531" dirty="0"/>
              <a:t>(aaa,-)</a:t>
            </a:r>
          </a:p>
          <a:p>
            <a:r>
              <a:rPr lang="nl-NL" sz="2531" dirty="0"/>
              <a:t>(aba,-)</a:t>
            </a:r>
          </a:p>
          <a:p>
            <a:r>
              <a:rPr lang="nl-NL" sz="2531" dirty="0"/>
              <a:t>(baa,-)</a:t>
            </a:r>
          </a:p>
        </p:txBody>
      </p:sp>
      <p:sp>
        <p:nvSpPr>
          <p:cNvPr id="6" name="TextBox 5"/>
          <p:cNvSpPr txBox="1"/>
          <p:nvPr/>
        </p:nvSpPr>
        <p:spPr>
          <a:xfrm flipH="1">
            <a:off x="3964432" y="2416387"/>
            <a:ext cx="607568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50" dirty="0"/>
              <a:t>, b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192361" y="2669541"/>
            <a:ext cx="4404864" cy="2177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797" dirty="0"/>
              <a:t>polynomial</a:t>
            </a:r>
          </a:p>
          <a:p>
            <a:pPr algn="ctr"/>
            <a:r>
              <a:rPr lang="nl-NL" sz="3797" dirty="0"/>
              <a:t>characteristic</a:t>
            </a:r>
          </a:p>
          <a:p>
            <a:pPr algn="ctr"/>
            <a:r>
              <a:rPr lang="nl-NL" sz="3797" dirty="0"/>
              <a:t>set</a:t>
            </a:r>
          </a:p>
        </p:txBody>
      </p:sp>
    </p:spTree>
    <p:extLst>
      <p:ext uri="{BB962C8B-B14F-4D97-AF65-F5344CB8AC3E}">
        <p14:creationId xmlns:p14="http://schemas.microsoft.com/office/powerpoint/2010/main" val="118095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>
                <a:latin typeface="Bookman Old Style" charset="0"/>
                <a:ea typeface="MS PGothic" charset="0"/>
              </a:rPr>
              <a:t>Learning DFAs</a:t>
            </a:r>
          </a:p>
        </p:txBody>
      </p:sp>
      <p:sp>
        <p:nvSpPr>
          <p:cNvPr id="983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0" lang="zh-CN" altLang="en-US" dirty="0">
              <a:latin typeface="Tahoma" charset="0"/>
              <a:ea typeface="MS PGothic" charset="0"/>
            </a:endParaRPr>
          </a:p>
        </p:txBody>
      </p:sp>
      <p:sp>
        <p:nvSpPr>
          <p:cNvPr id="98307" name="Rectangle 2"/>
          <p:cNvSpPr>
            <a:spLocks/>
          </p:cNvSpPr>
          <p:nvPr/>
        </p:nvSpPr>
        <p:spPr bwMode="auto">
          <a:xfrm>
            <a:off x="2117558" y="5270505"/>
            <a:ext cx="6588297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altLang="zh-CN" sz="2400" dirty="0">
                <a:solidFill>
                  <a:schemeClr val="accent1"/>
                </a:solidFill>
              </a:rPr>
              <a:t>What is the evidence score of this merge?</a:t>
            </a:r>
            <a:endParaRPr lang="en-US" altLang="zh-CN" sz="2400" dirty="0"/>
          </a:p>
        </p:txBody>
      </p:sp>
      <p:pic>
        <p:nvPicPr>
          <p:cNvPr id="9830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18" y="760413"/>
            <a:ext cx="6251575" cy="424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91BF28-3D00-5D4C-8939-4F7B2FDCB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D7596-BE9B-B345-A100-A6456C78121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93643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>
                <a:latin typeface="Bookman Old Style" charset="0"/>
                <a:ea typeface="MS PGothic" charset="0"/>
              </a:rPr>
              <a:t>Probabilistic state merging</a:t>
            </a:r>
          </a:p>
        </p:txBody>
      </p:sp>
      <p:sp>
        <p:nvSpPr>
          <p:cNvPr id="993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0" lang="en-US" altLang="zh-CN" dirty="0">
                <a:solidFill>
                  <a:schemeClr val="accent1"/>
                </a:solidFill>
                <a:latin typeface="Tahoma" charset="0"/>
                <a:ea typeface="MS PGothic" charset="0"/>
              </a:rPr>
              <a:t>Iteratively tests the Markov assumption</a:t>
            </a:r>
            <a:r>
              <a:rPr kumimoji="0" lang="en-US" altLang="zh-CN" dirty="0">
                <a:latin typeface="Tahoma" charset="0"/>
                <a:ea typeface="MS PGothic" charset="0"/>
              </a:rPr>
              <a:t>:</a:t>
            </a:r>
          </a:p>
          <a:p>
            <a:pPr lvl="1"/>
            <a:r>
              <a:rPr kumimoji="0" lang="en-US" altLang="zh-CN" dirty="0">
                <a:latin typeface="Tahoma" charset="0"/>
                <a:ea typeface="MS PGothic" charset="0"/>
              </a:rPr>
              <a:t>The past processes are different for state 1 and 2</a:t>
            </a:r>
          </a:p>
          <a:p>
            <a:pPr lvl="1"/>
            <a:r>
              <a:rPr kumimoji="0" lang="en-US" altLang="zh-CN" dirty="0">
                <a:latin typeface="Tahoma" charset="0"/>
                <a:ea typeface="MS PGothic" charset="0"/>
              </a:rPr>
              <a:t>If the future processes are the same, then they can be merged</a:t>
            </a:r>
          </a:p>
          <a:p>
            <a:pPr lvl="1"/>
            <a:r>
              <a:rPr kumimoji="0" lang="en-US" altLang="zh-CN" dirty="0">
                <a:latin typeface="Tahoma" charset="0"/>
                <a:ea typeface="MS PGothic" charset="0"/>
              </a:rPr>
              <a:t>In other words, they can be merged if the future is independent of the past, given the newly merged state</a:t>
            </a:r>
          </a:p>
          <a:p>
            <a:pPr>
              <a:buFontTx/>
              <a:buNone/>
            </a:pPr>
            <a:endParaRPr kumimoji="0" lang="en-US" altLang="zh-CN" dirty="0">
              <a:latin typeface="Tahoma" charset="0"/>
              <a:ea typeface="MS PGothic" charset="0"/>
            </a:endParaRPr>
          </a:p>
          <a:p>
            <a:r>
              <a:rPr kumimoji="0" lang="en-US" altLang="zh-CN" dirty="0">
                <a:latin typeface="Tahoma" charset="0"/>
                <a:ea typeface="MS PGothic" charset="0"/>
              </a:rPr>
              <a:t>System logs are often </a:t>
            </a:r>
            <a:r>
              <a:rPr kumimoji="0" lang="en-US" altLang="zh-CN" dirty="0">
                <a:solidFill>
                  <a:schemeClr val="bg2"/>
                </a:solidFill>
                <a:latin typeface="Tahoma" charset="0"/>
                <a:ea typeface="MS PGothic" charset="0"/>
              </a:rPr>
              <a:t>unlabeled</a:t>
            </a:r>
          </a:p>
          <a:p>
            <a:pPr lvl="1"/>
            <a:r>
              <a:rPr kumimoji="0" lang="en-US" altLang="zh-CN" dirty="0">
                <a:solidFill>
                  <a:srgbClr val="FF6600"/>
                </a:solidFill>
                <a:latin typeface="Tahoma" charset="0"/>
                <a:ea typeface="MS PGothic" charset="0"/>
              </a:rPr>
              <a:t>How to test for consistency?</a:t>
            </a:r>
          </a:p>
          <a:p>
            <a:endParaRPr kumimoji="0" lang="en-US" altLang="zh-CN" dirty="0">
              <a:solidFill>
                <a:schemeClr val="bg2"/>
              </a:solidFill>
              <a:latin typeface="Tahoma" charset="0"/>
              <a:ea typeface="MS PGothic" charset="0"/>
            </a:endParaRPr>
          </a:p>
          <a:p>
            <a:r>
              <a:rPr kumimoji="0" lang="en-US" altLang="zh-CN" i="1" dirty="0">
                <a:solidFill>
                  <a:schemeClr val="bg2"/>
                </a:solidFill>
                <a:latin typeface="Tahoma" charset="0"/>
                <a:ea typeface="MS PGothic" charset="0"/>
              </a:rPr>
              <a:t>Solution: learn probabilistic state machines!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F94DB7-3AC3-C344-92EA-BAF403E0E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D7596-BE9B-B345-A100-A6456C78121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910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nl-NL" altLang="zh-CN">
                <a:latin typeface="Bookman Old Style" charset="0"/>
                <a:ea typeface="MS PGothic" charset="0"/>
              </a:rPr>
              <a:t>Counting transitions</a:t>
            </a:r>
          </a:p>
        </p:txBody>
      </p:sp>
      <p:sp>
        <p:nvSpPr>
          <p:cNvPr id="100354" name="Content Placeholder 1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0" lang="nl-NL">
              <a:latin typeface="Tahoma" charset="0"/>
              <a:ea typeface="MS PGothic" charset="0"/>
            </a:endParaRPr>
          </a:p>
        </p:txBody>
      </p:sp>
      <p:pic>
        <p:nvPicPr>
          <p:cNvPr id="10035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939" y="2290765"/>
            <a:ext cx="3651250" cy="30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930650" y="4333880"/>
            <a:ext cx="282093" cy="400380"/>
          </a:xfrm>
          <a:prstGeom prst="rect">
            <a:avLst/>
          </a:prstGeom>
          <a:noFill/>
        </p:spPr>
        <p:txBody>
          <a:bodyPr wrap="none" lIns="64276" tIns="32138" rIns="64276" bIns="32138">
            <a:spAutoFit/>
          </a:bodyPr>
          <a:lstStyle/>
          <a:p>
            <a:pPr>
              <a:defRPr/>
            </a:pPr>
            <a:r>
              <a:rPr lang="nl-NL" sz="2180" dirty="0">
                <a:solidFill>
                  <a:schemeClr val="accent2"/>
                </a:solidFill>
                <a:ea typeface="ＭＳ Ｐゴシック" charset="0"/>
                <a:cs typeface="ＭＳ Ｐゴシック" charset="0"/>
              </a:rPr>
              <a:t>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84663" y="4948238"/>
            <a:ext cx="282093" cy="400380"/>
          </a:xfrm>
          <a:prstGeom prst="rect">
            <a:avLst/>
          </a:prstGeom>
          <a:noFill/>
        </p:spPr>
        <p:txBody>
          <a:bodyPr wrap="none" lIns="64276" tIns="32138" rIns="64276" bIns="32138">
            <a:spAutoFit/>
          </a:bodyPr>
          <a:lstStyle/>
          <a:p>
            <a:pPr>
              <a:defRPr/>
            </a:pPr>
            <a:r>
              <a:rPr lang="nl-NL" sz="2180" dirty="0">
                <a:solidFill>
                  <a:schemeClr val="accent2"/>
                </a:solidFill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03900" y="3727455"/>
            <a:ext cx="282093" cy="400380"/>
          </a:xfrm>
          <a:prstGeom prst="rect">
            <a:avLst/>
          </a:prstGeom>
          <a:noFill/>
        </p:spPr>
        <p:txBody>
          <a:bodyPr wrap="none" lIns="64276" tIns="32138" rIns="64276" bIns="32138">
            <a:spAutoFit/>
          </a:bodyPr>
          <a:lstStyle/>
          <a:p>
            <a:pPr>
              <a:defRPr/>
            </a:pPr>
            <a:r>
              <a:rPr lang="nl-NL" sz="2180" dirty="0">
                <a:solidFill>
                  <a:schemeClr val="accent2"/>
                </a:solidFill>
                <a:ea typeface="ＭＳ Ｐゴシック" charset="0"/>
                <a:cs typeface="ＭＳ Ｐゴシック" charset="0"/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37075" y="3276605"/>
            <a:ext cx="282093" cy="400380"/>
          </a:xfrm>
          <a:prstGeom prst="rect">
            <a:avLst/>
          </a:prstGeom>
          <a:noFill/>
        </p:spPr>
        <p:txBody>
          <a:bodyPr wrap="none" lIns="64276" tIns="32138" rIns="64276" bIns="32138">
            <a:spAutoFit/>
          </a:bodyPr>
          <a:lstStyle/>
          <a:p>
            <a:pPr>
              <a:defRPr/>
            </a:pPr>
            <a:r>
              <a:rPr lang="nl-NL" sz="2180" dirty="0">
                <a:solidFill>
                  <a:schemeClr val="accent2"/>
                </a:solidFill>
                <a:ea typeface="ＭＳ Ｐゴシック" charset="0"/>
                <a:cs typeface="ＭＳ Ｐゴシック" charset="0"/>
              </a:rPr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19601" y="2409830"/>
            <a:ext cx="282093" cy="400380"/>
          </a:xfrm>
          <a:prstGeom prst="rect">
            <a:avLst/>
          </a:prstGeom>
          <a:noFill/>
        </p:spPr>
        <p:txBody>
          <a:bodyPr wrap="none" lIns="64276" tIns="32138" rIns="64276" bIns="32138">
            <a:spAutoFit/>
          </a:bodyPr>
          <a:lstStyle/>
          <a:p>
            <a:pPr>
              <a:defRPr/>
            </a:pPr>
            <a:r>
              <a:rPr lang="nl-NL" sz="2180" dirty="0">
                <a:solidFill>
                  <a:schemeClr val="accent2"/>
                </a:solidFill>
                <a:ea typeface="ＭＳ Ｐゴシック" charset="0"/>
                <a:cs typeface="ＭＳ Ｐゴシック" charset="0"/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76651" y="2409830"/>
            <a:ext cx="282093" cy="400380"/>
          </a:xfrm>
          <a:prstGeom prst="rect">
            <a:avLst/>
          </a:prstGeom>
          <a:noFill/>
        </p:spPr>
        <p:txBody>
          <a:bodyPr wrap="none" lIns="64276" tIns="32138" rIns="64276" bIns="32138">
            <a:spAutoFit/>
          </a:bodyPr>
          <a:lstStyle/>
          <a:p>
            <a:pPr>
              <a:defRPr/>
            </a:pPr>
            <a:r>
              <a:rPr lang="nl-NL" sz="2180" dirty="0">
                <a:solidFill>
                  <a:schemeClr val="accent2"/>
                </a:solidFill>
                <a:ea typeface="ＭＳ Ｐゴシック" charset="0"/>
                <a:cs typeface="ＭＳ Ｐゴシック" charset="0"/>
              </a:rPr>
              <a:t>3</a:t>
            </a:r>
          </a:p>
        </p:txBody>
      </p:sp>
      <p:sp>
        <p:nvSpPr>
          <p:cNvPr id="100362" name="TextBox 17"/>
          <p:cNvSpPr txBox="1">
            <a:spLocks noChangeArrowheads="1"/>
          </p:cNvSpPr>
          <p:nvPr/>
        </p:nvSpPr>
        <p:spPr bwMode="auto">
          <a:xfrm flipH="1">
            <a:off x="3997683" y="2393343"/>
            <a:ext cx="608012" cy="400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2180" dirty="0">
                <a:latin typeface="+mn-lt"/>
              </a:rPr>
              <a:t>, b</a:t>
            </a:r>
          </a:p>
        </p:txBody>
      </p:sp>
      <p:sp>
        <p:nvSpPr>
          <p:cNvPr id="100363" name="TextBox 8"/>
          <p:cNvSpPr txBox="1">
            <a:spLocks noChangeArrowheads="1"/>
          </p:cNvSpPr>
          <p:nvPr/>
        </p:nvSpPr>
        <p:spPr bwMode="auto">
          <a:xfrm>
            <a:off x="2478849" y="5443539"/>
            <a:ext cx="4160270" cy="584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3375"/>
              <a:t>ab,aa,aa,b,ba,ba,bba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4A45C6-793E-AF46-87FB-B1CDD4CF8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D7596-BE9B-B345-A100-A6456C78121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68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nl-NL" altLang="zh-CN">
                <a:latin typeface="Bookman Old Style" charset="0"/>
                <a:ea typeface="MS PGothic" charset="0"/>
              </a:rPr>
              <a:t>Probabilistic automata</a:t>
            </a:r>
          </a:p>
        </p:txBody>
      </p:sp>
      <p:sp>
        <p:nvSpPr>
          <p:cNvPr id="10137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0" lang="zh-CN" altLang="en-US">
              <a:latin typeface="Tahoma" charset="0"/>
              <a:ea typeface="MS PGothic" charset="0"/>
            </a:endParaRPr>
          </a:p>
        </p:txBody>
      </p:sp>
      <p:pic>
        <p:nvPicPr>
          <p:cNvPr id="10137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939" y="2290765"/>
            <a:ext cx="3651250" cy="30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80" name="TextBox 8"/>
          <p:cNvSpPr txBox="1">
            <a:spLocks noChangeArrowheads="1"/>
          </p:cNvSpPr>
          <p:nvPr/>
        </p:nvSpPr>
        <p:spPr bwMode="auto">
          <a:xfrm>
            <a:off x="2478849" y="5443539"/>
            <a:ext cx="4160270" cy="584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3375"/>
              <a:t>ab,aa,aa,b,ba,ba,bba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59213" y="4340227"/>
            <a:ext cx="671622" cy="400380"/>
          </a:xfrm>
          <a:prstGeom prst="rect">
            <a:avLst/>
          </a:prstGeom>
          <a:noFill/>
        </p:spPr>
        <p:txBody>
          <a:bodyPr wrap="none" lIns="64276" tIns="32138" rIns="64276" bIns="32138">
            <a:spAutoFit/>
          </a:bodyPr>
          <a:lstStyle/>
          <a:p>
            <a:pPr>
              <a:defRPr/>
            </a:pPr>
            <a:r>
              <a:rPr lang="nl-NL" sz="2180" dirty="0">
                <a:solidFill>
                  <a:schemeClr val="accent2"/>
                </a:solidFill>
                <a:ea typeface="ＭＳ Ｐゴシック" charset="0"/>
                <a:cs typeface="Arial" charset="0"/>
              </a:rPr>
              <a:t>0.57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14826" y="4948241"/>
            <a:ext cx="671622" cy="400380"/>
          </a:xfrm>
          <a:prstGeom prst="rect">
            <a:avLst/>
          </a:prstGeom>
          <a:noFill/>
        </p:spPr>
        <p:txBody>
          <a:bodyPr wrap="none" lIns="64276" tIns="32138" rIns="64276" bIns="32138">
            <a:spAutoFit/>
          </a:bodyPr>
          <a:lstStyle/>
          <a:p>
            <a:pPr>
              <a:defRPr/>
            </a:pPr>
            <a:r>
              <a:rPr lang="nl-NL" sz="2180" dirty="0">
                <a:solidFill>
                  <a:schemeClr val="accent2"/>
                </a:solidFill>
                <a:ea typeface="ＭＳ Ｐゴシック" charset="0"/>
                <a:cs typeface="Arial" charset="0"/>
              </a:rPr>
              <a:t>0.66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34063" y="3681413"/>
            <a:ext cx="671622" cy="400380"/>
          </a:xfrm>
          <a:prstGeom prst="rect">
            <a:avLst/>
          </a:prstGeom>
          <a:noFill/>
        </p:spPr>
        <p:txBody>
          <a:bodyPr wrap="none" lIns="64276" tIns="32138" rIns="64276" bIns="32138">
            <a:spAutoFit/>
          </a:bodyPr>
          <a:lstStyle/>
          <a:p>
            <a:pPr>
              <a:defRPr/>
            </a:pPr>
            <a:r>
              <a:rPr lang="nl-NL" sz="2180" dirty="0">
                <a:solidFill>
                  <a:schemeClr val="accent2"/>
                </a:solidFill>
                <a:ea typeface="ＭＳ Ｐゴシック" charset="0"/>
                <a:cs typeface="Arial" charset="0"/>
              </a:rPr>
              <a:t>0.33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68830" y="3276602"/>
            <a:ext cx="671622" cy="400380"/>
          </a:xfrm>
          <a:prstGeom prst="rect">
            <a:avLst/>
          </a:prstGeom>
          <a:noFill/>
        </p:spPr>
        <p:txBody>
          <a:bodyPr wrap="none" lIns="64276" tIns="32138" rIns="64276" bIns="32138">
            <a:spAutoFit/>
          </a:bodyPr>
          <a:lstStyle/>
          <a:p>
            <a:pPr>
              <a:defRPr/>
            </a:pPr>
            <a:r>
              <a:rPr lang="nl-NL" sz="2180" dirty="0">
                <a:solidFill>
                  <a:schemeClr val="accent2"/>
                </a:solidFill>
                <a:ea typeface="ＭＳ Ｐゴシック" charset="0"/>
                <a:cs typeface="Arial" charset="0"/>
              </a:rPr>
              <a:t>0.43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16425" y="2416176"/>
            <a:ext cx="671622" cy="400380"/>
          </a:xfrm>
          <a:prstGeom prst="rect">
            <a:avLst/>
          </a:prstGeom>
          <a:noFill/>
        </p:spPr>
        <p:txBody>
          <a:bodyPr wrap="none" lIns="64276" tIns="32138" rIns="64276" bIns="32138">
            <a:spAutoFit/>
          </a:bodyPr>
          <a:lstStyle/>
          <a:p>
            <a:pPr>
              <a:defRPr/>
            </a:pPr>
            <a:r>
              <a:rPr lang="nl-NL" sz="2180" dirty="0">
                <a:solidFill>
                  <a:schemeClr val="accent2"/>
                </a:solidFill>
                <a:ea typeface="ＭＳ Ｐゴシック" charset="0"/>
                <a:cs typeface="Arial" charset="0"/>
              </a:rPr>
              <a:t>0.25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01485" y="2416176"/>
            <a:ext cx="664954" cy="400380"/>
          </a:xfrm>
          <a:prstGeom prst="rect">
            <a:avLst/>
          </a:prstGeom>
          <a:noFill/>
        </p:spPr>
        <p:txBody>
          <a:bodyPr wrap="none" lIns="64276" tIns="32138" rIns="64276" bIns="32138">
            <a:spAutoFit/>
          </a:bodyPr>
          <a:lstStyle/>
          <a:p>
            <a:pPr>
              <a:defRPr/>
            </a:pPr>
            <a:r>
              <a:rPr lang="nl-NL" sz="2180" dirty="0">
                <a:solidFill>
                  <a:schemeClr val="accent2"/>
                </a:solidFill>
                <a:ea typeface="ＭＳ Ｐゴシック" charset="0"/>
                <a:cs typeface="Arial" charset="0"/>
              </a:rPr>
              <a:t>0.75</a:t>
            </a:r>
          </a:p>
        </p:txBody>
      </p:sp>
      <p:sp>
        <p:nvSpPr>
          <p:cNvPr id="16" name="TextBox 17"/>
          <p:cNvSpPr txBox="1">
            <a:spLocks noChangeArrowheads="1"/>
          </p:cNvSpPr>
          <p:nvPr/>
        </p:nvSpPr>
        <p:spPr bwMode="auto">
          <a:xfrm flipH="1">
            <a:off x="3997683" y="2393343"/>
            <a:ext cx="608012" cy="400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2180" dirty="0">
                <a:latin typeface="+mn-lt"/>
              </a:rPr>
              <a:t>, 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302DAC-77C0-9742-BC0E-6C633F7D8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D7596-BE9B-B345-A100-A6456C78121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062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nl-NL" altLang="zh-CN">
                <a:latin typeface="Bookman Old Style" charset="0"/>
                <a:ea typeface="MS PGothic" charset="0"/>
              </a:rPr>
              <a:t>Probabilistic automata</a:t>
            </a:r>
          </a:p>
        </p:txBody>
      </p:sp>
      <p:sp>
        <p:nvSpPr>
          <p:cNvPr id="10240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0" lang="zh-CN" altLang="en-US">
              <a:latin typeface="Tahoma" charset="0"/>
              <a:ea typeface="MS PGothic" charset="0"/>
            </a:endParaRPr>
          </a:p>
        </p:txBody>
      </p:sp>
      <p:pic>
        <p:nvPicPr>
          <p:cNvPr id="10240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939" y="2290765"/>
            <a:ext cx="3651250" cy="30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04" name="TextBox 8"/>
          <p:cNvSpPr txBox="1">
            <a:spLocks noChangeArrowheads="1"/>
          </p:cNvSpPr>
          <p:nvPr/>
        </p:nvSpPr>
        <p:spPr bwMode="auto">
          <a:xfrm>
            <a:off x="2478849" y="5443539"/>
            <a:ext cx="4160270" cy="584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3375"/>
              <a:t>ab,aa,aa,b,ba,ba,bba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59213" y="4340227"/>
            <a:ext cx="671622" cy="400380"/>
          </a:xfrm>
          <a:prstGeom prst="rect">
            <a:avLst/>
          </a:prstGeom>
          <a:noFill/>
        </p:spPr>
        <p:txBody>
          <a:bodyPr wrap="none" lIns="64276" tIns="32138" rIns="64276" bIns="32138">
            <a:spAutoFit/>
          </a:bodyPr>
          <a:lstStyle/>
          <a:p>
            <a:pPr>
              <a:defRPr/>
            </a:pPr>
            <a:r>
              <a:rPr lang="nl-NL" sz="2180" dirty="0">
                <a:solidFill>
                  <a:schemeClr val="accent2"/>
                </a:solidFill>
                <a:ea typeface="ＭＳ Ｐゴシック" charset="0"/>
                <a:cs typeface="Arial" charset="0"/>
              </a:rPr>
              <a:t>0.57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14826" y="4948241"/>
            <a:ext cx="671622" cy="400380"/>
          </a:xfrm>
          <a:prstGeom prst="rect">
            <a:avLst/>
          </a:prstGeom>
          <a:noFill/>
        </p:spPr>
        <p:txBody>
          <a:bodyPr wrap="none" lIns="64276" tIns="32138" rIns="64276" bIns="32138">
            <a:spAutoFit/>
          </a:bodyPr>
          <a:lstStyle/>
          <a:p>
            <a:pPr>
              <a:defRPr/>
            </a:pPr>
            <a:r>
              <a:rPr lang="nl-NL" sz="2180" dirty="0">
                <a:solidFill>
                  <a:schemeClr val="accent2"/>
                </a:solidFill>
                <a:ea typeface="ＭＳ Ｐゴシック" charset="0"/>
                <a:cs typeface="Arial" charset="0"/>
              </a:rPr>
              <a:t>0.66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34063" y="3681413"/>
            <a:ext cx="671622" cy="400380"/>
          </a:xfrm>
          <a:prstGeom prst="rect">
            <a:avLst/>
          </a:prstGeom>
          <a:noFill/>
        </p:spPr>
        <p:txBody>
          <a:bodyPr wrap="none" lIns="64276" tIns="32138" rIns="64276" bIns="32138">
            <a:spAutoFit/>
          </a:bodyPr>
          <a:lstStyle/>
          <a:p>
            <a:pPr>
              <a:defRPr/>
            </a:pPr>
            <a:r>
              <a:rPr lang="nl-NL" sz="2180" dirty="0">
                <a:solidFill>
                  <a:schemeClr val="accent2"/>
                </a:solidFill>
                <a:ea typeface="ＭＳ Ｐゴシック" charset="0"/>
                <a:cs typeface="Arial" charset="0"/>
              </a:rPr>
              <a:t>0.33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68830" y="3276602"/>
            <a:ext cx="671622" cy="400380"/>
          </a:xfrm>
          <a:prstGeom prst="rect">
            <a:avLst/>
          </a:prstGeom>
          <a:noFill/>
        </p:spPr>
        <p:txBody>
          <a:bodyPr wrap="none" lIns="64276" tIns="32138" rIns="64276" bIns="32138">
            <a:spAutoFit/>
          </a:bodyPr>
          <a:lstStyle/>
          <a:p>
            <a:pPr>
              <a:defRPr/>
            </a:pPr>
            <a:r>
              <a:rPr lang="nl-NL" sz="2180" dirty="0">
                <a:solidFill>
                  <a:schemeClr val="accent2"/>
                </a:solidFill>
                <a:ea typeface="ＭＳ Ｐゴシック" charset="0"/>
                <a:cs typeface="Arial" charset="0"/>
              </a:rPr>
              <a:t>0.43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16425" y="2416176"/>
            <a:ext cx="671622" cy="400380"/>
          </a:xfrm>
          <a:prstGeom prst="rect">
            <a:avLst/>
          </a:prstGeom>
          <a:noFill/>
        </p:spPr>
        <p:txBody>
          <a:bodyPr wrap="none" lIns="64276" tIns="32138" rIns="64276" bIns="32138">
            <a:spAutoFit/>
          </a:bodyPr>
          <a:lstStyle/>
          <a:p>
            <a:pPr>
              <a:defRPr/>
            </a:pPr>
            <a:r>
              <a:rPr lang="nl-NL" sz="2180" dirty="0">
                <a:solidFill>
                  <a:schemeClr val="accent2"/>
                </a:solidFill>
                <a:ea typeface="ＭＳ Ｐゴシック" charset="0"/>
                <a:cs typeface="Arial" charset="0"/>
              </a:rPr>
              <a:t>0.25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01485" y="2416176"/>
            <a:ext cx="664954" cy="400380"/>
          </a:xfrm>
          <a:prstGeom prst="rect">
            <a:avLst/>
          </a:prstGeom>
          <a:noFill/>
        </p:spPr>
        <p:txBody>
          <a:bodyPr wrap="none" lIns="64276" tIns="32138" rIns="64276" bIns="32138">
            <a:spAutoFit/>
          </a:bodyPr>
          <a:lstStyle/>
          <a:p>
            <a:pPr>
              <a:defRPr/>
            </a:pPr>
            <a:r>
              <a:rPr lang="nl-NL" sz="2180" dirty="0">
                <a:solidFill>
                  <a:schemeClr val="accent2"/>
                </a:solidFill>
                <a:ea typeface="ＭＳ Ｐゴシック" charset="0"/>
                <a:cs typeface="Arial" charset="0"/>
              </a:rPr>
              <a:t>0.75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118350" y="2011363"/>
            <a:ext cx="1873250" cy="3848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76" tIns="32138" rIns="64276" bIns="32138" anchor="ctr"/>
          <a:lstStyle/>
          <a:p>
            <a:pPr>
              <a:defRPr/>
            </a:pPr>
            <a:r>
              <a:rPr lang="nl-NL" sz="1266" dirty="0"/>
              <a:t>Prob(aa)</a:t>
            </a:r>
          </a:p>
          <a:p>
            <a:pPr>
              <a:defRPr/>
            </a:pPr>
            <a:r>
              <a:rPr lang="nl-NL" sz="1266" dirty="0"/>
              <a:t>=</a:t>
            </a:r>
          </a:p>
          <a:p>
            <a:pPr>
              <a:defRPr/>
            </a:pPr>
            <a:r>
              <a:rPr lang="nl-NL" sz="1266" dirty="0"/>
              <a:t>0.43 * 0.75</a:t>
            </a:r>
          </a:p>
          <a:p>
            <a:pPr>
              <a:defRPr/>
            </a:pPr>
            <a:r>
              <a:rPr lang="nl-NL" sz="1266" dirty="0"/>
              <a:t>=</a:t>
            </a:r>
          </a:p>
          <a:p>
            <a:pPr>
              <a:defRPr/>
            </a:pPr>
            <a:r>
              <a:rPr lang="nl-NL" sz="1266" dirty="0"/>
              <a:t>0.3225</a:t>
            </a:r>
          </a:p>
        </p:txBody>
      </p:sp>
      <p:sp>
        <p:nvSpPr>
          <p:cNvPr id="16" name="TextBox 17"/>
          <p:cNvSpPr txBox="1">
            <a:spLocks noChangeArrowheads="1"/>
          </p:cNvSpPr>
          <p:nvPr/>
        </p:nvSpPr>
        <p:spPr bwMode="auto">
          <a:xfrm flipH="1">
            <a:off x="3997683" y="2393343"/>
            <a:ext cx="608012" cy="400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2180" dirty="0">
                <a:latin typeface="+mn-lt"/>
              </a:rPr>
              <a:t>, 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C50E75-02C8-0049-B696-04A54F9A2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D7596-BE9B-B345-A100-A6456C78121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118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>
                <a:latin typeface="Bookman Old Style" charset="0"/>
                <a:ea typeface="MS PGothic" charset="0"/>
              </a:rPr>
              <a:t>Probabilistic state machine learning</a:t>
            </a:r>
          </a:p>
        </p:txBody>
      </p:sp>
      <p:sp>
        <p:nvSpPr>
          <p:cNvPr id="103426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kumimoji="0" lang="en-US" altLang="zh-CN">
                <a:latin typeface="Tahoma" charset="0"/>
                <a:ea typeface="MS PGothic" charset="0"/>
              </a:rPr>
              <a:t>Input:</a:t>
            </a:r>
          </a:p>
          <a:p>
            <a:pPr lvl="1"/>
            <a:r>
              <a:rPr kumimoji="0" lang="en-US" altLang="zh-CN">
                <a:latin typeface="Tahoma" charset="0"/>
                <a:ea typeface="MS PGothic" charset="0"/>
              </a:rPr>
              <a:t>Data, e.g., </a:t>
            </a:r>
            <a:r>
              <a:rPr kumimoji="0" lang="nl-NL" altLang="zh-CN">
                <a:latin typeface="Tahoma" charset="0"/>
                <a:ea typeface="MS PGothic" charset="0"/>
              </a:rPr>
              <a:t>ab,aa,aa,b,ba,ba,bba</a:t>
            </a:r>
            <a:endParaRPr kumimoji="0" lang="en-US" altLang="zh-CN">
              <a:latin typeface="Tahoma" charset="0"/>
              <a:ea typeface="MS PGothic" charset="0"/>
            </a:endParaRPr>
          </a:p>
          <a:p>
            <a:pPr lvl="1"/>
            <a:endParaRPr kumimoji="0" lang="en-US" altLang="zh-CN">
              <a:latin typeface="Tahoma" charset="0"/>
              <a:ea typeface="MS PGothic" charset="0"/>
            </a:endParaRPr>
          </a:p>
          <a:p>
            <a:r>
              <a:rPr kumimoji="0" lang="en-US" altLang="zh-CN">
                <a:latin typeface="Tahoma" charset="0"/>
                <a:ea typeface="MS PGothic" charset="0"/>
              </a:rPr>
              <a:t>Goal: Find a </a:t>
            </a:r>
            <a:r>
              <a:rPr kumimoji="0" lang="en-US" altLang="zh-CN">
                <a:solidFill>
                  <a:schemeClr val="bg2"/>
                </a:solidFill>
                <a:latin typeface="Tahoma" charset="0"/>
                <a:ea typeface="MS PGothic" charset="0"/>
              </a:rPr>
              <a:t>smallest</a:t>
            </a:r>
            <a:r>
              <a:rPr kumimoji="0" lang="en-US" altLang="zh-CN">
                <a:latin typeface="Tahoma" charset="0"/>
                <a:ea typeface="MS PGothic" charset="0"/>
              </a:rPr>
              <a:t> DFA that is </a:t>
            </a:r>
            <a:r>
              <a:rPr kumimoji="0" lang="en-US" altLang="zh-CN">
                <a:solidFill>
                  <a:schemeClr val="accent1"/>
                </a:solidFill>
                <a:latin typeface="Tahoma" charset="0"/>
                <a:ea typeface="MS PGothic" charset="0"/>
              </a:rPr>
              <a:t>consistent</a:t>
            </a:r>
            <a:r>
              <a:rPr kumimoji="0" lang="en-US" altLang="zh-CN">
                <a:latin typeface="Tahoma" charset="0"/>
                <a:ea typeface="MS PGothic" charset="0"/>
              </a:rPr>
              <a:t> with the data</a:t>
            </a:r>
          </a:p>
          <a:p>
            <a:pPr lvl="1"/>
            <a:endParaRPr kumimoji="0" lang="en-US" altLang="zh-CN">
              <a:latin typeface="Tahoma" charset="0"/>
              <a:ea typeface="MS PGothic" charset="0"/>
            </a:endParaRPr>
          </a:p>
          <a:p>
            <a:r>
              <a:rPr kumimoji="0" lang="en-US" altLang="zh-CN">
                <a:latin typeface="Tahoma" charset="0"/>
                <a:ea typeface="MS PGothic" charset="0"/>
              </a:rPr>
              <a:t>Small is:</a:t>
            </a:r>
          </a:p>
          <a:p>
            <a:pPr lvl="1"/>
            <a:r>
              <a:rPr kumimoji="0" lang="en-US" altLang="zh-CN">
                <a:latin typeface="Tahoma" charset="0"/>
                <a:ea typeface="MS PGothic" charset="0"/>
              </a:rPr>
              <a:t>Small number of </a:t>
            </a:r>
            <a:r>
              <a:rPr kumimoji="0" lang="en-US" altLang="zh-CN">
                <a:solidFill>
                  <a:srgbClr val="FF6600"/>
                </a:solidFill>
                <a:latin typeface="Tahoma" charset="0"/>
                <a:ea typeface="MS PGothic" charset="0"/>
              </a:rPr>
              <a:t>probabilistic parameters</a:t>
            </a:r>
          </a:p>
          <a:p>
            <a:endParaRPr kumimoji="0" lang="en-US" altLang="zh-CN">
              <a:latin typeface="Tahoma" charset="0"/>
              <a:ea typeface="MS PGothic" charset="0"/>
            </a:endParaRPr>
          </a:p>
          <a:p>
            <a:r>
              <a:rPr kumimoji="0" lang="en-US" altLang="zh-CN">
                <a:latin typeface="Tahoma" charset="0"/>
                <a:ea typeface="MS PGothic" charset="0"/>
              </a:rPr>
              <a:t>Consistency is:</a:t>
            </a:r>
          </a:p>
          <a:p>
            <a:pPr lvl="1"/>
            <a:r>
              <a:rPr kumimoji="0" lang="en-US" altLang="zh-CN">
                <a:latin typeface="Tahoma" charset="0"/>
                <a:ea typeface="MS PGothic" charset="0"/>
              </a:rPr>
              <a:t>Small </a:t>
            </a:r>
            <a:r>
              <a:rPr kumimoji="0" lang="en-US" altLang="zh-CN">
                <a:solidFill>
                  <a:srgbClr val="FF6600"/>
                </a:solidFill>
                <a:latin typeface="Tahoma" charset="0"/>
                <a:ea typeface="MS PGothic" charset="0"/>
              </a:rPr>
              <a:t>distance to sample distribution</a:t>
            </a:r>
          </a:p>
          <a:p>
            <a:pPr marL="766567" lvl="2" indent="0">
              <a:buNone/>
            </a:pPr>
            <a:r>
              <a:rPr kumimoji="0" lang="en-US" altLang="zh-CN">
                <a:latin typeface="Tahoma" charset="0"/>
                <a:ea typeface="MS PGothic" charset="0"/>
              </a:rPr>
              <a:t>P(ab) = 1/7, P(aa) = 2/7, P(b) = 1/7, etc.</a:t>
            </a:r>
            <a:r>
              <a:rPr kumimoji="0" lang="en-US" altLang="zh-CN">
                <a:solidFill>
                  <a:srgbClr val="FF6600"/>
                </a:solidFill>
                <a:latin typeface="Tahoma" charset="0"/>
                <a:ea typeface="MS PGothic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B951E9-170F-A247-AF8A-4732BF7E5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D7596-BE9B-B345-A100-A6456C78121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54670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nl-NL" altLang="zh-CN">
                <a:latin typeface="Bookman Old Style" charset="0"/>
                <a:ea typeface="MS PGothic" charset="0"/>
              </a:rPr>
              <a:t>Model selection</a:t>
            </a:r>
          </a:p>
        </p:txBody>
      </p:sp>
      <p:sp>
        <p:nvSpPr>
          <p:cNvPr id="104450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0" lang="nl-NL" altLang="zh-CN" dirty="0">
                <a:latin typeface="Tahoma" charset="0"/>
                <a:ea typeface="MS PGothic" charset="0"/>
              </a:rPr>
              <a:t>Trade-off between model quality (variance) and model size (bias)</a:t>
            </a:r>
          </a:p>
          <a:p>
            <a:pPr lvl="1"/>
            <a:r>
              <a:rPr kumimoji="0" lang="nl-NL" altLang="zh-CN" dirty="0">
                <a:latin typeface="Tahoma" charset="0"/>
                <a:ea typeface="MS PGothic" charset="0"/>
              </a:rPr>
              <a:t>Akaike Information Criterion (AIC)</a:t>
            </a:r>
          </a:p>
          <a:p>
            <a:pPr lvl="2"/>
            <a:r>
              <a:rPr kumimoji="0" lang="nl-NL" altLang="zh-CN" dirty="0">
                <a:solidFill>
                  <a:srgbClr val="108BD9"/>
                </a:solidFill>
                <a:latin typeface="Tahoma" charset="0"/>
                <a:ea typeface="MS PGothic" charset="0"/>
              </a:rPr>
              <a:t>2*num_parameters – 2*log(likelihood)</a:t>
            </a:r>
          </a:p>
          <a:p>
            <a:endParaRPr kumimoji="0" lang="nl-NL" altLang="zh-CN" dirty="0">
              <a:latin typeface="Tahoma" charset="0"/>
              <a:ea typeface="MS PGothic" charset="0"/>
            </a:endParaRPr>
          </a:p>
          <a:p>
            <a:r>
              <a:rPr kumimoji="0" lang="nl-NL" altLang="zh-CN" dirty="0">
                <a:latin typeface="Tahoma" charset="0"/>
                <a:ea typeface="MS PGothic" charset="0"/>
              </a:rPr>
              <a:t>Larger models result in </a:t>
            </a:r>
            <a:r>
              <a:rPr kumimoji="0" lang="nl-NL" altLang="zh-CN" dirty="0">
                <a:solidFill>
                  <a:schemeClr val="accent1"/>
                </a:solidFill>
                <a:latin typeface="Tahoma" charset="0"/>
                <a:ea typeface="MS PGothic" charset="0"/>
              </a:rPr>
              <a:t>more parameters, higher AIC</a:t>
            </a:r>
          </a:p>
          <a:p>
            <a:r>
              <a:rPr kumimoji="0" lang="nl-NL" altLang="zh-CN" dirty="0">
                <a:latin typeface="Tahoma" charset="0"/>
                <a:ea typeface="MS PGothic" charset="0"/>
              </a:rPr>
              <a:t>Better models result in </a:t>
            </a:r>
            <a:r>
              <a:rPr kumimoji="0" lang="nl-NL" altLang="zh-CN" dirty="0">
                <a:solidFill>
                  <a:srgbClr val="ADC610"/>
                </a:solidFill>
                <a:latin typeface="Tahoma" charset="0"/>
                <a:ea typeface="MS PGothic" charset="0"/>
              </a:rPr>
              <a:t>higher likelihood, lower AIC</a:t>
            </a:r>
          </a:p>
          <a:p>
            <a:endParaRPr kumimoji="0" lang="nl-NL" altLang="zh-CN" dirty="0">
              <a:latin typeface="Tahoma" charset="0"/>
              <a:ea typeface="MS PGothic" charset="0"/>
            </a:endParaRPr>
          </a:p>
          <a:p>
            <a:r>
              <a:rPr kumimoji="0" lang="nl-NL" altLang="zh-CN" dirty="0">
                <a:latin typeface="Tahoma" charset="0"/>
                <a:ea typeface="MS PGothic" charset="0"/>
              </a:rPr>
              <a:t>Goal:</a:t>
            </a:r>
          </a:p>
          <a:p>
            <a:pPr lvl="1"/>
            <a:r>
              <a:rPr kumimoji="0" lang="nl-NL" altLang="zh-CN" dirty="0">
                <a:latin typeface="Tahoma" charset="0"/>
                <a:ea typeface="MS PGothic" charset="0"/>
              </a:rPr>
              <a:t>Find a small good model, one with smallest AIC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ED871E-1B9A-154C-888A-C8073F88F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D7596-BE9B-B345-A100-A6456C78121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491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nl-NL" altLang="zh-CN">
                <a:latin typeface="Bookman Old Style" charset="0"/>
                <a:ea typeface="MS PGothic" charset="0"/>
              </a:rPr>
              <a:t>Computing the AIC</a:t>
            </a:r>
          </a:p>
        </p:txBody>
      </p:sp>
      <p:sp>
        <p:nvSpPr>
          <p:cNvPr id="105474" name="Content Placeholder 20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0" lang="nl-NL">
              <a:latin typeface="Tahoma" charset="0"/>
              <a:ea typeface="MS PGothic" charset="0"/>
            </a:endParaRPr>
          </a:p>
        </p:txBody>
      </p:sp>
      <p:pic>
        <p:nvPicPr>
          <p:cNvPr id="10547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939" y="2290765"/>
            <a:ext cx="3651250" cy="30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 flipH="1">
            <a:off x="3963988" y="2409830"/>
            <a:ext cx="608012" cy="400380"/>
          </a:xfrm>
          <a:prstGeom prst="rect">
            <a:avLst/>
          </a:prstGeom>
          <a:noFill/>
        </p:spPr>
        <p:txBody>
          <a:bodyPr lIns="64276" tIns="32138" rIns="64276" bIns="32138">
            <a:spAutoFit/>
          </a:bodyPr>
          <a:lstStyle/>
          <a:p>
            <a:pPr>
              <a:defRPr/>
            </a:pPr>
            <a:r>
              <a:rPr lang="nl-NL" sz="2180" dirty="0">
                <a:ea typeface="ＭＳ Ｐゴシック" charset="0"/>
                <a:cs typeface="ＭＳ Ｐゴシック" charset="0"/>
              </a:rPr>
              <a:t>, </a:t>
            </a:r>
            <a:r>
              <a:rPr lang="nl-NL" sz="2180" dirty="0">
                <a:latin typeface="Helvetica Light"/>
                <a:ea typeface="ＭＳ Ｐゴシック" charset="0"/>
                <a:cs typeface="ＭＳ Ｐゴシック" charset="0"/>
              </a:rPr>
              <a:t>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59213" y="4340227"/>
            <a:ext cx="671622" cy="400380"/>
          </a:xfrm>
          <a:prstGeom prst="rect">
            <a:avLst/>
          </a:prstGeom>
          <a:noFill/>
        </p:spPr>
        <p:txBody>
          <a:bodyPr wrap="none" lIns="64276" tIns="32138" rIns="64276" bIns="32138">
            <a:spAutoFit/>
          </a:bodyPr>
          <a:lstStyle/>
          <a:p>
            <a:pPr>
              <a:defRPr/>
            </a:pPr>
            <a:r>
              <a:rPr lang="nl-NL" sz="2180" dirty="0">
                <a:solidFill>
                  <a:schemeClr val="accent2"/>
                </a:solidFill>
                <a:ea typeface="ＭＳ Ｐゴシック" charset="0"/>
                <a:cs typeface="ＭＳ Ｐゴシック" charset="0"/>
              </a:rPr>
              <a:t>0.31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92615" y="4948241"/>
            <a:ext cx="519338" cy="400380"/>
          </a:xfrm>
          <a:prstGeom prst="rect">
            <a:avLst/>
          </a:prstGeom>
          <a:noFill/>
        </p:spPr>
        <p:txBody>
          <a:bodyPr wrap="none" lIns="64276" tIns="32138" rIns="64276" bIns="32138">
            <a:spAutoFit/>
          </a:bodyPr>
          <a:lstStyle/>
          <a:p>
            <a:pPr>
              <a:defRPr/>
            </a:pPr>
            <a:r>
              <a:rPr lang="nl-NL" sz="2180" dirty="0">
                <a:solidFill>
                  <a:schemeClr val="accent2"/>
                </a:solidFill>
                <a:ea typeface="ＭＳ Ｐゴシック" charset="0"/>
                <a:cs typeface="ＭＳ Ｐゴシック" charset="0"/>
              </a:rPr>
              <a:t>0.5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34063" y="3681413"/>
            <a:ext cx="671622" cy="400380"/>
          </a:xfrm>
          <a:prstGeom prst="rect">
            <a:avLst/>
          </a:prstGeom>
          <a:noFill/>
        </p:spPr>
        <p:txBody>
          <a:bodyPr wrap="none" lIns="64276" tIns="32138" rIns="64276" bIns="32138">
            <a:spAutoFit/>
          </a:bodyPr>
          <a:lstStyle/>
          <a:p>
            <a:pPr>
              <a:defRPr/>
            </a:pPr>
            <a:r>
              <a:rPr lang="nl-NL" sz="2180" dirty="0">
                <a:solidFill>
                  <a:schemeClr val="accent2"/>
                </a:solidFill>
                <a:ea typeface="ＭＳ Ｐゴシック" charset="0"/>
                <a:cs typeface="ＭＳ Ｐゴシック" charset="0"/>
              </a:rPr>
              <a:t>0.25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68830" y="3276602"/>
            <a:ext cx="671622" cy="400380"/>
          </a:xfrm>
          <a:prstGeom prst="rect">
            <a:avLst/>
          </a:prstGeom>
          <a:noFill/>
        </p:spPr>
        <p:txBody>
          <a:bodyPr wrap="none" lIns="64276" tIns="32138" rIns="64276" bIns="32138">
            <a:spAutoFit/>
          </a:bodyPr>
          <a:lstStyle/>
          <a:p>
            <a:pPr>
              <a:defRPr/>
            </a:pPr>
            <a:r>
              <a:rPr lang="nl-NL" sz="2180" dirty="0">
                <a:solidFill>
                  <a:schemeClr val="accent2"/>
                </a:solidFill>
                <a:ea typeface="ＭＳ Ｐゴシック" charset="0"/>
                <a:cs typeface="ＭＳ Ｐゴシック" charset="0"/>
              </a:rPr>
              <a:t>0.23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16425" y="2416176"/>
            <a:ext cx="671622" cy="400380"/>
          </a:xfrm>
          <a:prstGeom prst="rect">
            <a:avLst/>
          </a:prstGeom>
          <a:noFill/>
        </p:spPr>
        <p:txBody>
          <a:bodyPr wrap="none" lIns="64276" tIns="32138" rIns="64276" bIns="32138">
            <a:spAutoFit/>
          </a:bodyPr>
          <a:lstStyle/>
          <a:p>
            <a:pPr>
              <a:defRPr/>
            </a:pPr>
            <a:r>
              <a:rPr lang="nl-NL" sz="2180" dirty="0">
                <a:solidFill>
                  <a:schemeClr val="accent2"/>
                </a:solidFill>
                <a:ea typeface="ＭＳ Ｐゴシック" charset="0"/>
                <a:cs typeface="ＭＳ Ｐゴシック" charset="0"/>
              </a:rPr>
              <a:t>0.25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01485" y="2416176"/>
            <a:ext cx="664954" cy="400380"/>
          </a:xfrm>
          <a:prstGeom prst="rect">
            <a:avLst/>
          </a:prstGeom>
          <a:noFill/>
        </p:spPr>
        <p:txBody>
          <a:bodyPr wrap="none" lIns="64276" tIns="32138" rIns="64276" bIns="32138">
            <a:spAutoFit/>
          </a:bodyPr>
          <a:lstStyle/>
          <a:p>
            <a:pPr>
              <a:defRPr/>
            </a:pPr>
            <a:r>
              <a:rPr lang="nl-NL" sz="2180" dirty="0">
                <a:solidFill>
                  <a:schemeClr val="accent2"/>
                </a:solidFill>
                <a:ea typeface="ＭＳ Ｐゴシック" charset="0"/>
                <a:cs typeface="ＭＳ Ｐゴシック" charset="0"/>
              </a:rPr>
              <a:t>0.75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39968" y="3732213"/>
            <a:ext cx="671622" cy="400380"/>
          </a:xfrm>
          <a:prstGeom prst="rect">
            <a:avLst/>
          </a:prstGeom>
          <a:noFill/>
        </p:spPr>
        <p:txBody>
          <a:bodyPr wrap="none" lIns="64276" tIns="32138" rIns="64276" bIns="32138">
            <a:spAutoFit/>
          </a:bodyPr>
          <a:lstStyle/>
          <a:p>
            <a:pPr>
              <a:defRPr/>
            </a:pPr>
            <a:r>
              <a:rPr lang="nl-NL" sz="2180" dirty="0">
                <a:solidFill>
                  <a:schemeClr val="accent2"/>
                </a:solidFill>
                <a:ea typeface="ＭＳ Ｐゴシック" charset="0"/>
                <a:cs typeface="ＭＳ Ｐゴシック" charset="0"/>
              </a:rPr>
              <a:t>0.46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935667" y="4543426"/>
            <a:ext cx="671622" cy="400380"/>
          </a:xfrm>
          <a:prstGeom prst="rect">
            <a:avLst/>
          </a:prstGeom>
          <a:noFill/>
        </p:spPr>
        <p:txBody>
          <a:bodyPr wrap="none" lIns="64276" tIns="32138" rIns="64276" bIns="32138">
            <a:spAutoFit/>
          </a:bodyPr>
          <a:lstStyle/>
          <a:p>
            <a:pPr>
              <a:defRPr/>
            </a:pPr>
            <a:r>
              <a:rPr lang="nl-NL" sz="2180" dirty="0">
                <a:solidFill>
                  <a:schemeClr val="accent2"/>
                </a:solidFill>
                <a:ea typeface="ＭＳ Ｐゴシック" charset="0"/>
                <a:cs typeface="ＭＳ Ｐゴシック" charset="0"/>
              </a:rPr>
              <a:t>0.25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3E9E8B-8E0F-954C-ACBC-9024C891D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D7596-BE9B-B345-A100-A6456C78121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342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nl-NL" altLang="zh-CN">
                <a:latin typeface="Bookman Old Style" charset="0"/>
                <a:ea typeface="MS PGothic" charset="0"/>
              </a:rPr>
              <a:t>Computing the AIC</a:t>
            </a:r>
          </a:p>
        </p:txBody>
      </p:sp>
      <p:sp>
        <p:nvSpPr>
          <p:cNvPr id="107522" name="Content Placeholder 20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0" lang="nl-NL">
              <a:latin typeface="Tahoma" charset="0"/>
              <a:ea typeface="MS PGothic" charset="0"/>
            </a:endParaRPr>
          </a:p>
        </p:txBody>
      </p:sp>
      <p:pic>
        <p:nvPicPr>
          <p:cNvPr id="10752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939" y="2290765"/>
            <a:ext cx="3651250" cy="30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 flipH="1">
            <a:off x="3963988" y="2409830"/>
            <a:ext cx="608012" cy="400380"/>
          </a:xfrm>
          <a:prstGeom prst="rect">
            <a:avLst/>
          </a:prstGeom>
          <a:noFill/>
        </p:spPr>
        <p:txBody>
          <a:bodyPr lIns="64276" tIns="32138" rIns="64276" bIns="32138">
            <a:spAutoFit/>
          </a:bodyPr>
          <a:lstStyle/>
          <a:p>
            <a:pPr>
              <a:defRPr/>
            </a:pPr>
            <a:r>
              <a:rPr lang="nl-NL" sz="2180" dirty="0">
                <a:ea typeface="ＭＳ Ｐゴシック" charset="0"/>
                <a:cs typeface="ＭＳ Ｐゴシック" charset="0"/>
              </a:rPr>
              <a:t>, </a:t>
            </a:r>
            <a:r>
              <a:rPr lang="nl-NL" sz="2180" dirty="0">
                <a:latin typeface="Helvetica Light"/>
                <a:ea typeface="ＭＳ Ｐゴシック" charset="0"/>
                <a:cs typeface="ＭＳ Ｐゴシック" charset="0"/>
              </a:rPr>
              <a:t>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59213" y="4340227"/>
            <a:ext cx="671622" cy="400380"/>
          </a:xfrm>
          <a:prstGeom prst="rect">
            <a:avLst/>
          </a:prstGeom>
          <a:noFill/>
        </p:spPr>
        <p:txBody>
          <a:bodyPr wrap="none" lIns="64276" tIns="32138" rIns="64276" bIns="32138">
            <a:spAutoFit/>
          </a:bodyPr>
          <a:lstStyle/>
          <a:p>
            <a:pPr>
              <a:defRPr/>
            </a:pPr>
            <a:r>
              <a:rPr lang="nl-NL" sz="2180" dirty="0">
                <a:solidFill>
                  <a:schemeClr val="accent2"/>
                </a:solidFill>
                <a:ea typeface="ＭＳ Ｐゴシック" charset="0"/>
                <a:cs typeface="ＭＳ Ｐゴシック" charset="0"/>
              </a:rPr>
              <a:t>0.31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92615" y="4948241"/>
            <a:ext cx="519338" cy="400380"/>
          </a:xfrm>
          <a:prstGeom prst="rect">
            <a:avLst/>
          </a:prstGeom>
          <a:noFill/>
        </p:spPr>
        <p:txBody>
          <a:bodyPr wrap="none" lIns="64276" tIns="32138" rIns="64276" bIns="32138">
            <a:spAutoFit/>
          </a:bodyPr>
          <a:lstStyle/>
          <a:p>
            <a:pPr>
              <a:defRPr/>
            </a:pPr>
            <a:r>
              <a:rPr lang="nl-NL" sz="2180" dirty="0">
                <a:solidFill>
                  <a:schemeClr val="accent2"/>
                </a:solidFill>
                <a:ea typeface="ＭＳ Ｐゴシック" charset="0"/>
                <a:cs typeface="ＭＳ Ｐゴシック" charset="0"/>
              </a:rPr>
              <a:t>0.5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34063" y="3681413"/>
            <a:ext cx="671622" cy="400380"/>
          </a:xfrm>
          <a:prstGeom prst="rect">
            <a:avLst/>
          </a:prstGeom>
          <a:noFill/>
        </p:spPr>
        <p:txBody>
          <a:bodyPr wrap="none" lIns="64276" tIns="32138" rIns="64276" bIns="32138">
            <a:spAutoFit/>
          </a:bodyPr>
          <a:lstStyle/>
          <a:p>
            <a:pPr>
              <a:defRPr/>
            </a:pPr>
            <a:r>
              <a:rPr lang="nl-NL" sz="2180" dirty="0">
                <a:solidFill>
                  <a:schemeClr val="accent2"/>
                </a:solidFill>
                <a:ea typeface="ＭＳ Ｐゴシック" charset="0"/>
                <a:cs typeface="ＭＳ Ｐゴシック" charset="0"/>
              </a:rPr>
              <a:t>0.25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68830" y="3276602"/>
            <a:ext cx="671622" cy="400380"/>
          </a:xfrm>
          <a:prstGeom prst="rect">
            <a:avLst/>
          </a:prstGeom>
          <a:noFill/>
        </p:spPr>
        <p:txBody>
          <a:bodyPr wrap="none" lIns="64276" tIns="32138" rIns="64276" bIns="32138">
            <a:spAutoFit/>
          </a:bodyPr>
          <a:lstStyle/>
          <a:p>
            <a:pPr>
              <a:defRPr/>
            </a:pPr>
            <a:r>
              <a:rPr lang="nl-NL" sz="2180" dirty="0">
                <a:solidFill>
                  <a:schemeClr val="accent2"/>
                </a:solidFill>
                <a:ea typeface="ＭＳ Ｐゴシック" charset="0"/>
                <a:cs typeface="ＭＳ Ｐゴシック" charset="0"/>
              </a:rPr>
              <a:t>0.23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16425" y="2416176"/>
            <a:ext cx="671622" cy="400380"/>
          </a:xfrm>
          <a:prstGeom prst="rect">
            <a:avLst/>
          </a:prstGeom>
          <a:noFill/>
        </p:spPr>
        <p:txBody>
          <a:bodyPr wrap="none" lIns="64276" tIns="32138" rIns="64276" bIns="32138">
            <a:spAutoFit/>
          </a:bodyPr>
          <a:lstStyle/>
          <a:p>
            <a:pPr>
              <a:defRPr/>
            </a:pPr>
            <a:r>
              <a:rPr lang="nl-NL" sz="2180" dirty="0">
                <a:solidFill>
                  <a:schemeClr val="accent2"/>
                </a:solidFill>
                <a:ea typeface="ＭＳ Ｐゴシック" charset="0"/>
                <a:cs typeface="ＭＳ Ｐゴシック" charset="0"/>
              </a:rPr>
              <a:t>0.25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01485" y="2416176"/>
            <a:ext cx="664954" cy="400380"/>
          </a:xfrm>
          <a:prstGeom prst="rect">
            <a:avLst/>
          </a:prstGeom>
          <a:noFill/>
        </p:spPr>
        <p:txBody>
          <a:bodyPr wrap="none" lIns="64276" tIns="32138" rIns="64276" bIns="32138">
            <a:spAutoFit/>
          </a:bodyPr>
          <a:lstStyle/>
          <a:p>
            <a:pPr>
              <a:defRPr/>
            </a:pPr>
            <a:r>
              <a:rPr lang="nl-NL" sz="2180" dirty="0">
                <a:solidFill>
                  <a:schemeClr val="accent2"/>
                </a:solidFill>
                <a:ea typeface="ＭＳ Ｐゴシック" charset="0"/>
                <a:cs typeface="ＭＳ Ｐゴシック" charset="0"/>
              </a:rPr>
              <a:t>0.75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39968" y="3732213"/>
            <a:ext cx="671622" cy="400380"/>
          </a:xfrm>
          <a:prstGeom prst="rect">
            <a:avLst/>
          </a:prstGeom>
          <a:noFill/>
        </p:spPr>
        <p:txBody>
          <a:bodyPr wrap="none" lIns="64276" tIns="32138" rIns="64276" bIns="32138">
            <a:spAutoFit/>
          </a:bodyPr>
          <a:lstStyle/>
          <a:p>
            <a:pPr>
              <a:defRPr/>
            </a:pPr>
            <a:r>
              <a:rPr lang="nl-NL" sz="2180" dirty="0">
                <a:solidFill>
                  <a:schemeClr val="accent2"/>
                </a:solidFill>
                <a:ea typeface="ＭＳ Ｐゴシック" charset="0"/>
                <a:cs typeface="ＭＳ Ｐゴシック" charset="0"/>
              </a:rPr>
              <a:t>0.46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935667" y="4543426"/>
            <a:ext cx="671622" cy="400380"/>
          </a:xfrm>
          <a:prstGeom prst="rect">
            <a:avLst/>
          </a:prstGeom>
          <a:noFill/>
        </p:spPr>
        <p:txBody>
          <a:bodyPr wrap="none" lIns="64276" tIns="32138" rIns="64276" bIns="32138">
            <a:spAutoFit/>
          </a:bodyPr>
          <a:lstStyle/>
          <a:p>
            <a:pPr>
              <a:defRPr/>
            </a:pPr>
            <a:r>
              <a:rPr lang="nl-NL" sz="2180" dirty="0">
                <a:solidFill>
                  <a:schemeClr val="accent2"/>
                </a:solidFill>
                <a:ea typeface="ＭＳ Ｐゴシック" charset="0"/>
                <a:cs typeface="ＭＳ Ｐゴシック" charset="0"/>
              </a:rPr>
              <a:t>0.25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66688" y="2416180"/>
            <a:ext cx="2025650" cy="28352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76" tIns="32138" rIns="64276" bIns="32138" anchor="ctr"/>
          <a:lstStyle/>
          <a:p>
            <a:pPr>
              <a:defRPr/>
            </a:pPr>
            <a:r>
              <a:rPr lang="nl-NL" sz="2180" dirty="0"/>
              <a:t>parameters</a:t>
            </a:r>
          </a:p>
          <a:p>
            <a:pPr>
              <a:defRPr/>
            </a:pPr>
            <a:r>
              <a:rPr lang="nl-NL" sz="2180" dirty="0"/>
              <a:t>=</a:t>
            </a:r>
          </a:p>
          <a:p>
            <a:pPr>
              <a:defRPr/>
            </a:pPr>
            <a:r>
              <a:rPr lang="nl-NL" sz="2180" dirty="0" err="1"/>
              <a:t>number</a:t>
            </a:r>
            <a:r>
              <a:rPr lang="nl-NL" sz="2180" dirty="0"/>
              <a:t> of </a:t>
            </a:r>
            <a:r>
              <a:rPr lang="nl-NL" sz="2180" dirty="0" err="1"/>
              <a:t>transitions</a:t>
            </a:r>
            <a:endParaRPr lang="nl-NL" sz="2180" dirty="0"/>
          </a:p>
          <a:p>
            <a:pPr>
              <a:defRPr/>
            </a:pPr>
            <a:r>
              <a:rPr lang="nl-NL" sz="2180" dirty="0"/>
              <a:t>=</a:t>
            </a:r>
          </a:p>
          <a:p>
            <a:pPr>
              <a:defRPr/>
            </a:pPr>
            <a:r>
              <a:rPr lang="nl-NL" sz="2180" dirty="0"/>
              <a:t>6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799263" y="1758951"/>
            <a:ext cx="2076450" cy="42021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76" tIns="32138" rIns="64276" bIns="32138" anchor="ctr"/>
          <a:lstStyle/>
          <a:p>
            <a:pPr>
              <a:defRPr/>
            </a:pPr>
            <a:r>
              <a:rPr lang="nl-NL" sz="2180" dirty="0"/>
              <a:t>loglikelihood</a:t>
            </a:r>
          </a:p>
          <a:p>
            <a:pPr>
              <a:defRPr/>
            </a:pPr>
            <a:r>
              <a:rPr lang="nl-NL" sz="2180" dirty="0"/>
              <a:t>=</a:t>
            </a:r>
          </a:p>
          <a:p>
            <a:pPr>
              <a:defRPr/>
            </a:pPr>
            <a:r>
              <a:rPr lang="nl-NL" sz="2180" dirty="0"/>
              <a:t>sum(log probabilities)</a:t>
            </a:r>
          </a:p>
          <a:p>
            <a:pPr>
              <a:defRPr/>
            </a:pPr>
            <a:r>
              <a:rPr lang="nl-NL" sz="2180" dirty="0"/>
              <a:t>=</a:t>
            </a:r>
          </a:p>
          <a:p>
            <a:pPr>
              <a:defRPr/>
            </a:pPr>
            <a:r>
              <a:rPr lang="nl-NL" sz="2180" dirty="0"/>
              <a:t>log(0.23) + log(0.25) + log(0.46) +</a:t>
            </a:r>
          </a:p>
          <a:p>
            <a:pPr>
              <a:defRPr/>
            </a:pPr>
            <a:r>
              <a:rPr lang="nl-NL" sz="2180" dirty="0"/>
              <a:t>...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8D9C08-876A-324D-919C-F66CDE184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D7596-BE9B-B345-A100-A6456C78121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58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/>
          <p:cNvSpPr>
            <a:spLocks noGrp="1"/>
          </p:cNvSpPr>
          <p:nvPr>
            <p:ph type="title" idx="4294967295"/>
          </p:nvPr>
        </p:nvSpPr>
        <p:spPr>
          <a:xfrm>
            <a:off x="2106291" y="340449"/>
            <a:ext cx="7037710" cy="1063749"/>
          </a:xfrm>
        </p:spPr>
        <p:txBody>
          <a:bodyPr/>
          <a:lstStyle/>
          <a:p>
            <a:r>
              <a:rPr kumimoji="0" lang="nl-NL" altLang="zh-CN">
                <a:latin typeface="Bookman Old Style" charset="0"/>
                <a:ea typeface="MS PGothic" charset="0"/>
              </a:rPr>
              <a:t>State machine learning</a:t>
            </a:r>
          </a:p>
        </p:txBody>
      </p:sp>
      <p:sp>
        <p:nvSpPr>
          <p:cNvPr id="74754" name="Content Placeholder 5"/>
          <p:cNvSpPr>
            <a:spLocks noGrp="1"/>
          </p:cNvSpPr>
          <p:nvPr>
            <p:ph idx="4294967295"/>
          </p:nvPr>
        </p:nvSpPr>
        <p:spPr>
          <a:xfrm>
            <a:off x="2106291" y="1656461"/>
            <a:ext cx="7037710" cy="4810869"/>
          </a:xfrm>
        </p:spPr>
        <p:txBody>
          <a:bodyPr/>
          <a:lstStyle/>
          <a:p>
            <a:endParaRPr kumimoji="0" lang="nl-NL" altLang="zh-CN">
              <a:latin typeface="Tahoma" charset="0"/>
              <a:ea typeface="MS PGothic" charset="0"/>
            </a:endParaRPr>
          </a:p>
          <a:p>
            <a:endParaRPr kumimoji="0" lang="nl-NL" altLang="zh-CN">
              <a:latin typeface="Tahoma" charset="0"/>
              <a:ea typeface="MS PGothic" charset="0"/>
            </a:endParaRPr>
          </a:p>
          <a:p>
            <a:endParaRPr kumimoji="0" lang="nl-NL" altLang="zh-CN">
              <a:latin typeface="Tahoma" charset="0"/>
              <a:ea typeface="MS PGothic" charset="0"/>
            </a:endParaRPr>
          </a:p>
          <a:p>
            <a:endParaRPr kumimoji="0" lang="nl-NL" altLang="zh-CN">
              <a:latin typeface="Tahoma" charset="0"/>
              <a:ea typeface="MS PGothic" charset="0"/>
            </a:endParaRPr>
          </a:p>
          <a:p>
            <a:endParaRPr kumimoji="0" lang="nl-NL" altLang="zh-CN">
              <a:latin typeface="Tahoma" charset="0"/>
              <a:ea typeface="MS PGothic" charset="0"/>
            </a:endParaRPr>
          </a:p>
          <a:p>
            <a:endParaRPr kumimoji="0" lang="nl-NL" altLang="zh-CN">
              <a:latin typeface="Tahoma" charset="0"/>
              <a:ea typeface="MS PGothic" charset="0"/>
            </a:endParaRPr>
          </a:p>
          <a:p>
            <a:endParaRPr kumimoji="0" lang="nl-NL">
              <a:latin typeface="Tahoma" charset="0"/>
              <a:ea typeface="MS PGothic" charset="0"/>
            </a:endParaRPr>
          </a:p>
        </p:txBody>
      </p:sp>
      <p:pic>
        <p:nvPicPr>
          <p:cNvPr id="74755" name="image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74926"/>
            <a:ext cx="9144000" cy="227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6" name="Content Placeholder 2"/>
          <p:cNvSpPr txBox="1">
            <a:spLocks/>
          </p:cNvSpPr>
          <p:nvPr/>
        </p:nvSpPr>
        <p:spPr bwMode="auto">
          <a:xfrm>
            <a:off x="925514" y="1828805"/>
            <a:ext cx="7138987" cy="418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195263" indent="-195263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pPr eaLnBrk="0">
              <a:lnSpc>
                <a:spcPts val="2500"/>
              </a:lnSpc>
              <a:buClr>
                <a:srgbClr val="00A6D6"/>
              </a:buClr>
              <a:buFontTx/>
              <a:buChar char="•"/>
            </a:pPr>
            <a:r>
              <a:rPr kumimoji="0" lang="en-US" altLang="zh-CN" sz="1969"/>
              <a:t>When a system</a:t>
            </a:r>
            <a:r>
              <a:rPr kumimoji="0" lang="en-US" sz="1969"/>
              <a:t>’</a:t>
            </a:r>
            <a:r>
              <a:rPr kumimoji="0" lang="en-US" altLang="zh-CN" sz="1969"/>
              <a:t>s design is </a:t>
            </a:r>
            <a:r>
              <a:rPr kumimoji="0" lang="en-US" altLang="zh-CN" sz="1969">
                <a:solidFill>
                  <a:srgbClr val="ADC610"/>
                </a:solidFill>
              </a:rPr>
              <a:t>unknown</a:t>
            </a:r>
            <a:r>
              <a:rPr kumimoji="0" lang="en-US" altLang="zh-CN" sz="1969"/>
              <a:t>, it can be </a:t>
            </a:r>
            <a:r>
              <a:rPr kumimoji="0" lang="en-US" altLang="zh-CN" sz="1969">
                <a:solidFill>
                  <a:srgbClr val="ADC610"/>
                </a:solidFill>
              </a:rPr>
              <a:t>learned</a:t>
            </a:r>
            <a:r>
              <a:rPr kumimoji="0" lang="en-US" altLang="zh-CN" sz="1969"/>
              <a:t> from </a:t>
            </a:r>
            <a:r>
              <a:rPr kumimoji="0" lang="en-US" altLang="zh-CN" sz="1969">
                <a:solidFill>
                  <a:srgbClr val="108BD9"/>
                </a:solidFill>
              </a:rPr>
              <a:t>data</a:t>
            </a:r>
          </a:p>
        </p:txBody>
      </p:sp>
      <p:sp>
        <p:nvSpPr>
          <p:cNvPr id="74757" name="TextBox 7"/>
          <p:cNvSpPr txBox="1">
            <a:spLocks noChangeArrowheads="1"/>
          </p:cNvSpPr>
          <p:nvPr/>
        </p:nvSpPr>
        <p:spPr bwMode="auto">
          <a:xfrm>
            <a:off x="6110288" y="5445126"/>
            <a:ext cx="2921277" cy="541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3094">
                <a:solidFill>
                  <a:schemeClr val="bg2"/>
                </a:solidFill>
              </a:rPr>
              <a:t>Passive learning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FEFC7-40A6-C342-B773-A7FDE46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D7596-BE9B-B345-A100-A6456C78121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696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Title 1"/>
          <p:cNvSpPr>
            <a:spLocks noGrp="1"/>
          </p:cNvSpPr>
          <p:nvPr>
            <p:ph type="title" idx="4294967295"/>
          </p:nvPr>
        </p:nvSpPr>
        <p:spPr>
          <a:xfrm>
            <a:off x="2106291" y="340449"/>
            <a:ext cx="7037710" cy="1063749"/>
          </a:xfrm>
        </p:spPr>
        <p:txBody>
          <a:bodyPr/>
          <a:lstStyle/>
          <a:p>
            <a:r>
              <a:rPr kumimoji="0" lang="nl-NL" altLang="zh-CN">
                <a:latin typeface="Bookman Old Style" charset="0"/>
                <a:ea typeface="MS PGothic" charset="0"/>
              </a:rPr>
              <a:t>State merging with AIC</a:t>
            </a:r>
          </a:p>
        </p:txBody>
      </p:sp>
      <p:sp>
        <p:nvSpPr>
          <p:cNvPr id="109571" name="Rectangle 2"/>
          <p:cNvSpPr>
            <a:spLocks/>
          </p:cNvSpPr>
          <p:nvPr/>
        </p:nvSpPr>
        <p:spPr bwMode="auto">
          <a:xfrm>
            <a:off x="428630" y="5270505"/>
            <a:ext cx="8277225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altLang="zh-CN" sz="2400" dirty="0"/>
              <a:t>Suppose we try to merge these states</a:t>
            </a:r>
          </a:p>
        </p:txBody>
      </p:sp>
      <p:pic>
        <p:nvPicPr>
          <p:cNvPr id="10957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1" y="1555750"/>
            <a:ext cx="5470525" cy="369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535C05-D102-FE4A-9AC0-EA8B70719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D7596-BE9B-B345-A100-A6456C78121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6862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Title 1"/>
          <p:cNvSpPr>
            <a:spLocks noGrp="1"/>
          </p:cNvSpPr>
          <p:nvPr>
            <p:ph type="title" idx="4294967295"/>
          </p:nvPr>
        </p:nvSpPr>
        <p:spPr>
          <a:xfrm>
            <a:off x="2106291" y="340449"/>
            <a:ext cx="7037710" cy="1063749"/>
          </a:xfrm>
        </p:spPr>
        <p:txBody>
          <a:bodyPr/>
          <a:lstStyle/>
          <a:p>
            <a:r>
              <a:rPr kumimoji="0" lang="nl-NL" altLang="zh-CN">
                <a:latin typeface="Bookman Old Style" charset="0"/>
                <a:ea typeface="MS PGothic" charset="0"/>
              </a:rPr>
              <a:t>State merging with AIC</a:t>
            </a:r>
          </a:p>
        </p:txBody>
      </p:sp>
      <p:pic>
        <p:nvPicPr>
          <p:cNvPr id="11059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1" y="1555750"/>
            <a:ext cx="5470525" cy="369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2800952" y="0"/>
            <a:ext cx="6125561" cy="22637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76" tIns="32138" rIns="64276" bIns="32138" anchor="ctr"/>
          <a:lstStyle/>
          <a:p>
            <a:pPr>
              <a:defRPr/>
            </a:pPr>
            <a:r>
              <a:rPr lang="nl-NL" altLang="zh-CN" sz="3094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Compute the AIC before and after the merge</a:t>
            </a:r>
          </a:p>
          <a:p>
            <a:pPr>
              <a:defRPr/>
            </a:pPr>
            <a:endParaRPr lang="nl-NL" altLang="zh-CN" sz="3094">
              <a:solidFill>
                <a:srgbClr val="FFFFFF"/>
              </a:solidFill>
              <a:latin typeface="Tahoma" charset="0"/>
              <a:ea typeface="MS PGothic" charset="0"/>
              <a:cs typeface="MS PGothic" charset="0"/>
            </a:endParaRPr>
          </a:p>
          <a:p>
            <a:pPr>
              <a:defRPr/>
            </a:pPr>
            <a:r>
              <a:rPr lang="nl-NL" altLang="zh-CN" sz="3094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Is it a good merge?</a:t>
            </a:r>
          </a:p>
        </p:txBody>
      </p:sp>
      <p:sp>
        <p:nvSpPr>
          <p:cNvPr id="110597" name="Rectangle 2"/>
          <p:cNvSpPr>
            <a:spLocks/>
          </p:cNvSpPr>
          <p:nvPr/>
        </p:nvSpPr>
        <p:spPr bwMode="auto">
          <a:xfrm>
            <a:off x="166688" y="5270505"/>
            <a:ext cx="8715375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altLang="zh-CN" sz="2400" dirty="0">
                <a:sym typeface="Symbol" charset="0"/>
              </a:rPr>
              <a:t>20</a:t>
            </a:r>
            <a:r>
              <a:rPr lang="en-US" altLang="zh-CN" sz="2400" dirty="0"/>
              <a:t>, 8a, 8aa, 8aaa, 4aab, 12aabb, 20b, 5bb, 15bba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59EB31-68F8-0345-AA44-53204D028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D7596-BE9B-B345-A100-A6456C78121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9786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Title 1"/>
          <p:cNvSpPr>
            <a:spLocks noGrp="1"/>
          </p:cNvSpPr>
          <p:nvPr>
            <p:ph type="title" idx="4294967295"/>
          </p:nvPr>
        </p:nvSpPr>
        <p:spPr>
          <a:xfrm>
            <a:off x="2106291" y="340449"/>
            <a:ext cx="7037710" cy="1063749"/>
          </a:xfrm>
        </p:spPr>
        <p:txBody>
          <a:bodyPr/>
          <a:lstStyle/>
          <a:p>
            <a:r>
              <a:rPr kumimoji="0" lang="nl-NL" altLang="zh-CN">
                <a:latin typeface="Bookman Old Style" charset="0"/>
                <a:ea typeface="MS PGothic" charset="0"/>
              </a:rPr>
              <a:t>State merging with AIC</a:t>
            </a:r>
          </a:p>
        </p:txBody>
      </p:sp>
      <p:sp>
        <p:nvSpPr>
          <p:cNvPr id="111619" name="Rectangle 2"/>
          <p:cNvSpPr>
            <a:spLocks/>
          </p:cNvSpPr>
          <p:nvPr/>
        </p:nvSpPr>
        <p:spPr bwMode="auto">
          <a:xfrm>
            <a:off x="166688" y="5270505"/>
            <a:ext cx="8715375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altLang="zh-CN" sz="2400" dirty="0">
                <a:sym typeface="Symbol" charset="0"/>
              </a:rPr>
              <a:t>20</a:t>
            </a:r>
            <a:r>
              <a:rPr lang="en-US" altLang="zh-CN" sz="2400" dirty="0"/>
              <a:t>, 8a, 8aa, 8aaa, 4aab, 12aabb, 20b, 5bb, 15bba</a:t>
            </a:r>
          </a:p>
        </p:txBody>
      </p:sp>
      <p:pic>
        <p:nvPicPr>
          <p:cNvPr id="1116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1" y="1555750"/>
            <a:ext cx="5470525" cy="369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21" name="TextBox 5"/>
          <p:cNvSpPr txBox="1">
            <a:spLocks noChangeArrowheads="1"/>
          </p:cNvSpPr>
          <p:nvPr/>
        </p:nvSpPr>
        <p:spPr bwMode="auto">
          <a:xfrm>
            <a:off x="2476505" y="3638552"/>
            <a:ext cx="405524" cy="36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1969"/>
              <a:t>20</a:t>
            </a:r>
            <a:endParaRPr kumimoji="0" lang="nl-NL" altLang="zh-CN" sz="1687"/>
          </a:p>
        </p:txBody>
      </p:sp>
      <p:sp>
        <p:nvSpPr>
          <p:cNvPr id="111622" name="TextBox 7"/>
          <p:cNvSpPr txBox="1">
            <a:spLocks noChangeArrowheads="1"/>
          </p:cNvSpPr>
          <p:nvPr/>
        </p:nvSpPr>
        <p:spPr bwMode="auto">
          <a:xfrm>
            <a:off x="2820992" y="3049588"/>
            <a:ext cx="405524" cy="36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1969"/>
              <a:t>40</a:t>
            </a:r>
            <a:endParaRPr kumimoji="0" lang="nl-NL" altLang="zh-CN" sz="1687"/>
          </a:p>
        </p:txBody>
      </p:sp>
      <p:sp>
        <p:nvSpPr>
          <p:cNvPr id="111623" name="TextBox 8"/>
          <p:cNvSpPr txBox="1">
            <a:spLocks noChangeArrowheads="1"/>
          </p:cNvSpPr>
          <p:nvPr/>
        </p:nvSpPr>
        <p:spPr bwMode="auto">
          <a:xfrm>
            <a:off x="2846393" y="4019551"/>
            <a:ext cx="405524" cy="36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1969"/>
              <a:t>40</a:t>
            </a:r>
            <a:endParaRPr kumimoji="0" lang="nl-NL" altLang="zh-CN" sz="1687"/>
          </a:p>
        </p:txBody>
      </p:sp>
      <p:sp>
        <p:nvSpPr>
          <p:cNvPr id="111624" name="TextBox 9"/>
          <p:cNvSpPr txBox="1">
            <a:spLocks noChangeArrowheads="1"/>
          </p:cNvSpPr>
          <p:nvPr/>
        </p:nvSpPr>
        <p:spPr bwMode="auto">
          <a:xfrm>
            <a:off x="3573468" y="4219576"/>
            <a:ext cx="405524" cy="36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1969"/>
              <a:t>20</a:t>
            </a:r>
            <a:endParaRPr kumimoji="0" lang="nl-NL" altLang="zh-CN" sz="1687"/>
          </a:p>
        </p:txBody>
      </p:sp>
      <p:sp>
        <p:nvSpPr>
          <p:cNvPr id="111625" name="TextBox 10"/>
          <p:cNvSpPr txBox="1">
            <a:spLocks noChangeArrowheads="1"/>
          </p:cNvSpPr>
          <p:nvPr/>
        </p:nvSpPr>
        <p:spPr bwMode="auto">
          <a:xfrm>
            <a:off x="3960818" y="4600577"/>
            <a:ext cx="405524" cy="36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1969"/>
              <a:t>20</a:t>
            </a:r>
            <a:endParaRPr kumimoji="0" lang="nl-NL" altLang="zh-CN" sz="1687"/>
          </a:p>
        </p:txBody>
      </p:sp>
      <p:sp>
        <p:nvSpPr>
          <p:cNvPr id="111626" name="TextBox 11"/>
          <p:cNvSpPr txBox="1">
            <a:spLocks noChangeArrowheads="1"/>
          </p:cNvSpPr>
          <p:nvPr/>
        </p:nvSpPr>
        <p:spPr bwMode="auto">
          <a:xfrm>
            <a:off x="4718050" y="4776788"/>
            <a:ext cx="267666" cy="36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1969"/>
              <a:t>5</a:t>
            </a:r>
            <a:endParaRPr kumimoji="0" lang="nl-NL" altLang="zh-CN" sz="1687"/>
          </a:p>
        </p:txBody>
      </p:sp>
      <p:sp>
        <p:nvSpPr>
          <p:cNvPr id="111627" name="TextBox 12"/>
          <p:cNvSpPr txBox="1">
            <a:spLocks noChangeArrowheads="1"/>
          </p:cNvSpPr>
          <p:nvPr/>
        </p:nvSpPr>
        <p:spPr bwMode="auto">
          <a:xfrm>
            <a:off x="5100642" y="4422777"/>
            <a:ext cx="405524" cy="36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1969"/>
              <a:t>15</a:t>
            </a:r>
            <a:endParaRPr kumimoji="0" lang="nl-NL" altLang="zh-CN" sz="1687"/>
          </a:p>
        </p:txBody>
      </p:sp>
      <p:sp>
        <p:nvSpPr>
          <p:cNvPr id="111628" name="TextBox 13"/>
          <p:cNvSpPr txBox="1">
            <a:spLocks noChangeArrowheads="1"/>
          </p:cNvSpPr>
          <p:nvPr/>
        </p:nvSpPr>
        <p:spPr bwMode="auto">
          <a:xfrm>
            <a:off x="3649665" y="3025776"/>
            <a:ext cx="346213" cy="36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1969"/>
              <a:t>8 </a:t>
            </a:r>
            <a:endParaRPr kumimoji="0" lang="nl-NL" altLang="zh-CN" sz="1687"/>
          </a:p>
        </p:txBody>
      </p:sp>
      <p:sp>
        <p:nvSpPr>
          <p:cNvPr id="111629" name="TextBox 14"/>
          <p:cNvSpPr txBox="1">
            <a:spLocks noChangeArrowheads="1"/>
          </p:cNvSpPr>
          <p:nvPr/>
        </p:nvSpPr>
        <p:spPr bwMode="auto">
          <a:xfrm>
            <a:off x="4075118" y="2679702"/>
            <a:ext cx="405524" cy="36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1969"/>
              <a:t>32</a:t>
            </a:r>
            <a:endParaRPr kumimoji="0" lang="nl-NL" altLang="zh-CN" sz="1687"/>
          </a:p>
        </p:txBody>
      </p:sp>
      <p:sp>
        <p:nvSpPr>
          <p:cNvPr id="111630" name="TextBox 15"/>
          <p:cNvSpPr txBox="1">
            <a:spLocks noChangeArrowheads="1"/>
          </p:cNvSpPr>
          <p:nvPr/>
        </p:nvSpPr>
        <p:spPr bwMode="auto">
          <a:xfrm>
            <a:off x="4727575" y="3030539"/>
            <a:ext cx="267666" cy="36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1969"/>
              <a:t>8</a:t>
            </a:r>
            <a:endParaRPr kumimoji="0" lang="nl-NL" altLang="zh-CN" sz="1687"/>
          </a:p>
        </p:txBody>
      </p:sp>
      <p:sp>
        <p:nvSpPr>
          <p:cNvPr id="111631" name="TextBox 16"/>
          <p:cNvSpPr txBox="1">
            <a:spLocks noChangeArrowheads="1"/>
          </p:cNvSpPr>
          <p:nvPr/>
        </p:nvSpPr>
        <p:spPr bwMode="auto">
          <a:xfrm>
            <a:off x="5464179" y="3151189"/>
            <a:ext cx="405524" cy="36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1969"/>
              <a:t>16</a:t>
            </a:r>
            <a:endParaRPr kumimoji="0" lang="nl-NL" altLang="zh-CN" sz="1687"/>
          </a:p>
        </p:txBody>
      </p:sp>
      <p:sp>
        <p:nvSpPr>
          <p:cNvPr id="111632" name="TextBox 17"/>
          <p:cNvSpPr txBox="1">
            <a:spLocks noChangeArrowheads="1"/>
          </p:cNvSpPr>
          <p:nvPr/>
        </p:nvSpPr>
        <p:spPr bwMode="auto">
          <a:xfrm>
            <a:off x="5103813" y="2460626"/>
            <a:ext cx="267666" cy="36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1969"/>
              <a:t>8</a:t>
            </a:r>
            <a:endParaRPr kumimoji="0" lang="nl-NL" altLang="zh-CN" sz="1687"/>
          </a:p>
        </p:txBody>
      </p:sp>
      <p:sp>
        <p:nvSpPr>
          <p:cNvPr id="111633" name="TextBox 18"/>
          <p:cNvSpPr txBox="1">
            <a:spLocks noChangeArrowheads="1"/>
          </p:cNvSpPr>
          <p:nvPr/>
        </p:nvSpPr>
        <p:spPr bwMode="auto">
          <a:xfrm>
            <a:off x="5780088" y="3605213"/>
            <a:ext cx="267666" cy="36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1969"/>
              <a:t>4</a:t>
            </a:r>
            <a:endParaRPr kumimoji="0" lang="nl-NL" altLang="zh-CN" sz="1687"/>
          </a:p>
        </p:txBody>
      </p:sp>
      <p:sp>
        <p:nvSpPr>
          <p:cNvPr id="111634" name="TextBox 19"/>
          <p:cNvSpPr txBox="1">
            <a:spLocks noChangeArrowheads="1"/>
          </p:cNvSpPr>
          <p:nvPr/>
        </p:nvSpPr>
        <p:spPr bwMode="auto">
          <a:xfrm>
            <a:off x="6237292" y="3243263"/>
            <a:ext cx="405524" cy="36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1969"/>
              <a:t>12</a:t>
            </a:r>
            <a:endParaRPr kumimoji="0" lang="nl-NL" altLang="zh-CN" sz="1687"/>
          </a:p>
        </p:txBody>
      </p:sp>
      <p:sp>
        <p:nvSpPr>
          <p:cNvPr id="20" name="Rounded Rectangle 19"/>
          <p:cNvSpPr/>
          <p:nvPr/>
        </p:nvSpPr>
        <p:spPr>
          <a:xfrm>
            <a:off x="2983832" y="67377"/>
            <a:ext cx="5942681" cy="21963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76" tIns="32138" rIns="64276" bIns="32138" anchor="ctr"/>
          <a:lstStyle/>
          <a:p>
            <a:pPr>
              <a:defRPr/>
            </a:pPr>
            <a:r>
              <a:rPr lang="nl-NL" altLang="zh-CN" sz="3094" dirty="0" err="1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Compute</a:t>
            </a:r>
            <a:r>
              <a:rPr lang="nl-NL" altLang="zh-CN" sz="3094" dirty="0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 </a:t>
            </a:r>
            <a:r>
              <a:rPr lang="nl-NL" altLang="zh-CN" sz="3094" dirty="0" err="1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the</a:t>
            </a:r>
            <a:r>
              <a:rPr lang="nl-NL" altLang="zh-CN" sz="3094" dirty="0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 AIC </a:t>
            </a:r>
            <a:r>
              <a:rPr lang="nl-NL" altLang="zh-CN" sz="3094" dirty="0" err="1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before</a:t>
            </a:r>
            <a:r>
              <a:rPr lang="nl-NL" altLang="zh-CN" sz="3094" dirty="0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 </a:t>
            </a:r>
            <a:r>
              <a:rPr lang="nl-NL" altLang="zh-CN" sz="3094" dirty="0" err="1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and</a:t>
            </a:r>
            <a:r>
              <a:rPr lang="nl-NL" altLang="zh-CN" sz="3094" dirty="0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 </a:t>
            </a:r>
            <a:r>
              <a:rPr lang="nl-NL" altLang="zh-CN" sz="3094" dirty="0" err="1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after</a:t>
            </a:r>
            <a:r>
              <a:rPr lang="nl-NL" altLang="zh-CN" sz="3094" dirty="0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 </a:t>
            </a:r>
            <a:r>
              <a:rPr lang="nl-NL" altLang="zh-CN" sz="3094" dirty="0" err="1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the</a:t>
            </a:r>
            <a:r>
              <a:rPr lang="nl-NL" altLang="zh-CN" sz="3094" dirty="0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 </a:t>
            </a:r>
            <a:r>
              <a:rPr lang="nl-NL" altLang="zh-CN" sz="3094" dirty="0" err="1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merge</a:t>
            </a:r>
            <a:endParaRPr lang="nl-NL" altLang="zh-CN" sz="3094" dirty="0">
              <a:solidFill>
                <a:srgbClr val="FFFFFF"/>
              </a:solidFill>
              <a:latin typeface="Tahoma" charset="0"/>
              <a:ea typeface="MS PGothic" charset="0"/>
              <a:cs typeface="MS PGothic" charset="0"/>
            </a:endParaRPr>
          </a:p>
          <a:p>
            <a:pPr>
              <a:defRPr/>
            </a:pPr>
            <a:endParaRPr lang="nl-NL" altLang="zh-CN" sz="3094" dirty="0">
              <a:solidFill>
                <a:srgbClr val="FFFFFF"/>
              </a:solidFill>
              <a:latin typeface="Tahoma" charset="0"/>
              <a:ea typeface="MS PGothic" charset="0"/>
              <a:cs typeface="MS PGothic" charset="0"/>
            </a:endParaRPr>
          </a:p>
          <a:p>
            <a:pPr>
              <a:defRPr/>
            </a:pPr>
            <a:r>
              <a:rPr lang="nl-NL" altLang="zh-CN" sz="3094" dirty="0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Is </a:t>
            </a:r>
            <a:r>
              <a:rPr lang="nl-NL" altLang="zh-CN" sz="3094" dirty="0" err="1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it</a:t>
            </a:r>
            <a:r>
              <a:rPr lang="nl-NL" altLang="zh-CN" sz="3094" dirty="0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 a </a:t>
            </a:r>
            <a:r>
              <a:rPr lang="nl-NL" altLang="zh-CN" sz="3094" dirty="0" err="1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good</a:t>
            </a:r>
            <a:r>
              <a:rPr lang="nl-NL" altLang="zh-CN" sz="3094" dirty="0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 </a:t>
            </a:r>
            <a:r>
              <a:rPr lang="nl-NL" altLang="zh-CN" sz="3094" dirty="0" err="1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merge</a:t>
            </a:r>
            <a:r>
              <a:rPr lang="nl-NL" altLang="zh-CN" sz="3094" dirty="0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297914-327F-2B47-B908-66749AEDB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D7596-BE9B-B345-A100-A6456C78121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9954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Title 1"/>
          <p:cNvSpPr>
            <a:spLocks noGrp="1"/>
          </p:cNvSpPr>
          <p:nvPr>
            <p:ph type="title" idx="4294967295"/>
          </p:nvPr>
        </p:nvSpPr>
        <p:spPr>
          <a:xfrm>
            <a:off x="2106291" y="340449"/>
            <a:ext cx="7037710" cy="1063749"/>
          </a:xfrm>
        </p:spPr>
        <p:txBody>
          <a:bodyPr/>
          <a:lstStyle/>
          <a:p>
            <a:r>
              <a:rPr kumimoji="0" lang="nl-NL" altLang="zh-CN">
                <a:latin typeface="Bookman Old Style" charset="0"/>
                <a:ea typeface="MS PGothic" charset="0"/>
              </a:rPr>
              <a:t>State merging with AIC</a:t>
            </a:r>
          </a:p>
        </p:txBody>
      </p:sp>
      <p:sp>
        <p:nvSpPr>
          <p:cNvPr id="112643" name="Rectangle 2"/>
          <p:cNvSpPr>
            <a:spLocks/>
          </p:cNvSpPr>
          <p:nvPr/>
        </p:nvSpPr>
        <p:spPr bwMode="auto">
          <a:xfrm>
            <a:off x="166688" y="5270505"/>
            <a:ext cx="8715375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altLang="zh-CN" sz="2400" dirty="0">
                <a:sym typeface="Symbol" charset="0"/>
              </a:rPr>
              <a:t>20</a:t>
            </a:r>
            <a:r>
              <a:rPr lang="en-US" altLang="zh-CN" sz="2400" dirty="0"/>
              <a:t>, 8a, 8aa, 8aaa, 4aab, 12aabb, 20b, 5bb, 15bba</a:t>
            </a:r>
          </a:p>
        </p:txBody>
      </p:sp>
      <p:pic>
        <p:nvPicPr>
          <p:cNvPr id="1126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1" y="1555750"/>
            <a:ext cx="5470525" cy="369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45" name="TextBox 5"/>
          <p:cNvSpPr txBox="1">
            <a:spLocks noChangeArrowheads="1"/>
          </p:cNvSpPr>
          <p:nvPr/>
        </p:nvSpPr>
        <p:spPr bwMode="auto">
          <a:xfrm>
            <a:off x="971550" y="3681413"/>
            <a:ext cx="1383356" cy="36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1969"/>
              <a:t>20 log(1/5)</a:t>
            </a:r>
            <a:endParaRPr kumimoji="0" lang="nl-NL" altLang="zh-CN" sz="1687"/>
          </a:p>
        </p:txBody>
      </p:sp>
      <p:sp>
        <p:nvSpPr>
          <p:cNvPr id="112646" name="TextBox 7"/>
          <p:cNvSpPr txBox="1">
            <a:spLocks noChangeArrowheads="1"/>
          </p:cNvSpPr>
          <p:nvPr/>
        </p:nvSpPr>
        <p:spPr bwMode="auto">
          <a:xfrm>
            <a:off x="1933575" y="2973389"/>
            <a:ext cx="1383356" cy="36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1969"/>
              <a:t>40 log(2/5)</a:t>
            </a:r>
            <a:endParaRPr kumimoji="0" lang="nl-NL" altLang="zh-CN" sz="1687"/>
          </a:p>
        </p:txBody>
      </p:sp>
      <p:sp>
        <p:nvSpPr>
          <p:cNvPr id="112647" name="TextBox 8"/>
          <p:cNvSpPr txBox="1">
            <a:spLocks noChangeArrowheads="1"/>
          </p:cNvSpPr>
          <p:nvPr/>
        </p:nvSpPr>
        <p:spPr bwMode="auto">
          <a:xfrm>
            <a:off x="1833563" y="4138613"/>
            <a:ext cx="1383356" cy="36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1969"/>
              <a:t>40 log(2/5)</a:t>
            </a:r>
            <a:endParaRPr kumimoji="0" lang="nl-NL" altLang="zh-CN" sz="1687"/>
          </a:p>
        </p:txBody>
      </p:sp>
      <p:sp>
        <p:nvSpPr>
          <p:cNvPr id="112648" name="TextBox 9"/>
          <p:cNvSpPr txBox="1">
            <a:spLocks noChangeArrowheads="1"/>
          </p:cNvSpPr>
          <p:nvPr/>
        </p:nvSpPr>
        <p:spPr bwMode="auto">
          <a:xfrm>
            <a:off x="2339975" y="4643439"/>
            <a:ext cx="1383356" cy="36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1969"/>
              <a:t>20 log(1/2)</a:t>
            </a:r>
            <a:endParaRPr kumimoji="0" lang="nl-NL" altLang="zh-CN" sz="1687"/>
          </a:p>
        </p:txBody>
      </p:sp>
      <p:sp>
        <p:nvSpPr>
          <p:cNvPr id="112649" name="TextBox 10"/>
          <p:cNvSpPr txBox="1">
            <a:spLocks noChangeArrowheads="1"/>
          </p:cNvSpPr>
          <p:nvPr/>
        </p:nvSpPr>
        <p:spPr bwMode="auto">
          <a:xfrm>
            <a:off x="3048000" y="4999038"/>
            <a:ext cx="1383356" cy="36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1969"/>
              <a:t>20 log(1/2)</a:t>
            </a:r>
            <a:endParaRPr kumimoji="0" lang="nl-NL" altLang="zh-CN" sz="1687"/>
          </a:p>
        </p:txBody>
      </p:sp>
      <p:sp>
        <p:nvSpPr>
          <p:cNvPr id="112650" name="TextBox 11"/>
          <p:cNvSpPr txBox="1">
            <a:spLocks noChangeArrowheads="1"/>
          </p:cNvSpPr>
          <p:nvPr/>
        </p:nvSpPr>
        <p:spPr bwMode="auto">
          <a:xfrm>
            <a:off x="5041900" y="5200652"/>
            <a:ext cx="1245497" cy="36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1969"/>
              <a:t>5 log(2/3)</a:t>
            </a:r>
            <a:endParaRPr kumimoji="0" lang="nl-NL" altLang="zh-CN" sz="1687"/>
          </a:p>
        </p:txBody>
      </p:sp>
      <p:sp>
        <p:nvSpPr>
          <p:cNvPr id="112651" name="TextBox 12"/>
          <p:cNvSpPr txBox="1">
            <a:spLocks noChangeArrowheads="1"/>
          </p:cNvSpPr>
          <p:nvPr/>
        </p:nvSpPr>
        <p:spPr bwMode="auto">
          <a:xfrm>
            <a:off x="6237293" y="4745039"/>
            <a:ext cx="1383356" cy="36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1969"/>
              <a:t>15 log(1/3)</a:t>
            </a:r>
            <a:endParaRPr kumimoji="0" lang="nl-NL" altLang="zh-CN" sz="1687"/>
          </a:p>
        </p:txBody>
      </p:sp>
      <p:sp>
        <p:nvSpPr>
          <p:cNvPr id="112652" name="TextBox 13"/>
          <p:cNvSpPr txBox="1">
            <a:spLocks noChangeArrowheads="1"/>
          </p:cNvSpPr>
          <p:nvPr/>
        </p:nvSpPr>
        <p:spPr bwMode="auto">
          <a:xfrm>
            <a:off x="2814639" y="2466977"/>
            <a:ext cx="1245497" cy="36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1969"/>
              <a:t>8 log(1/4)</a:t>
            </a:r>
            <a:endParaRPr kumimoji="0" lang="nl-NL" altLang="zh-CN" sz="1687"/>
          </a:p>
        </p:txBody>
      </p:sp>
      <p:sp>
        <p:nvSpPr>
          <p:cNvPr id="112653" name="TextBox 14"/>
          <p:cNvSpPr txBox="1">
            <a:spLocks noChangeArrowheads="1"/>
          </p:cNvSpPr>
          <p:nvPr/>
        </p:nvSpPr>
        <p:spPr bwMode="auto">
          <a:xfrm>
            <a:off x="3332167" y="2112963"/>
            <a:ext cx="1383356" cy="36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1969"/>
              <a:t>32 log(3/4)</a:t>
            </a:r>
            <a:endParaRPr kumimoji="0" lang="nl-NL" altLang="zh-CN" sz="1687"/>
          </a:p>
        </p:txBody>
      </p:sp>
      <p:sp>
        <p:nvSpPr>
          <p:cNvPr id="112654" name="TextBox 15"/>
          <p:cNvSpPr txBox="1">
            <a:spLocks noChangeArrowheads="1"/>
          </p:cNvSpPr>
          <p:nvPr/>
        </p:nvSpPr>
        <p:spPr bwMode="auto">
          <a:xfrm>
            <a:off x="3875661" y="3479800"/>
            <a:ext cx="1328854" cy="36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1969"/>
              <a:t>8 log(1/4)</a:t>
            </a:r>
            <a:r>
              <a:rPr kumimoji="0" lang="nl-NL" altLang="zh-CN" sz="1687"/>
              <a:t>)</a:t>
            </a:r>
          </a:p>
        </p:txBody>
      </p:sp>
      <p:sp>
        <p:nvSpPr>
          <p:cNvPr id="112655" name="TextBox 16"/>
          <p:cNvSpPr txBox="1">
            <a:spLocks noChangeArrowheads="1"/>
          </p:cNvSpPr>
          <p:nvPr/>
        </p:nvSpPr>
        <p:spPr bwMode="auto">
          <a:xfrm>
            <a:off x="5457825" y="3074988"/>
            <a:ext cx="1383356" cy="36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1969"/>
              <a:t>16 log(1/2)</a:t>
            </a:r>
            <a:endParaRPr kumimoji="0" lang="nl-NL" altLang="zh-CN" sz="1687"/>
          </a:p>
        </p:txBody>
      </p:sp>
      <p:sp>
        <p:nvSpPr>
          <p:cNvPr id="112656" name="TextBox 17"/>
          <p:cNvSpPr txBox="1">
            <a:spLocks noChangeArrowheads="1"/>
          </p:cNvSpPr>
          <p:nvPr/>
        </p:nvSpPr>
        <p:spPr bwMode="auto">
          <a:xfrm>
            <a:off x="5122864" y="1909763"/>
            <a:ext cx="1245497" cy="36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1969"/>
              <a:t>8 log(1/4)</a:t>
            </a:r>
            <a:endParaRPr kumimoji="0" lang="nl-NL" altLang="zh-CN" sz="1687"/>
          </a:p>
        </p:txBody>
      </p:sp>
      <p:sp>
        <p:nvSpPr>
          <p:cNvPr id="112657" name="TextBox 18"/>
          <p:cNvSpPr txBox="1">
            <a:spLocks noChangeArrowheads="1"/>
          </p:cNvSpPr>
          <p:nvPr/>
        </p:nvSpPr>
        <p:spPr bwMode="auto">
          <a:xfrm>
            <a:off x="5478463" y="4138613"/>
            <a:ext cx="1245497" cy="36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1969"/>
              <a:t>4 log(1/4)</a:t>
            </a:r>
            <a:endParaRPr kumimoji="0" lang="nl-NL" altLang="zh-CN" sz="1687"/>
          </a:p>
        </p:txBody>
      </p:sp>
      <p:sp>
        <p:nvSpPr>
          <p:cNvPr id="112658" name="TextBox 19"/>
          <p:cNvSpPr txBox="1">
            <a:spLocks noChangeArrowheads="1"/>
          </p:cNvSpPr>
          <p:nvPr/>
        </p:nvSpPr>
        <p:spPr bwMode="auto">
          <a:xfrm>
            <a:off x="7332663" y="3581402"/>
            <a:ext cx="1383356" cy="36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1969"/>
              <a:t>12 log(3/4)</a:t>
            </a:r>
            <a:endParaRPr kumimoji="0" lang="nl-NL" altLang="zh-CN" sz="1687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5FE926-99DB-E747-A406-C6FF7955F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D7596-BE9B-B345-A100-A6456C78121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5482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Title 1"/>
          <p:cNvSpPr>
            <a:spLocks noGrp="1"/>
          </p:cNvSpPr>
          <p:nvPr>
            <p:ph type="title" idx="4294967295"/>
          </p:nvPr>
        </p:nvSpPr>
        <p:spPr>
          <a:xfrm>
            <a:off x="2106291" y="340449"/>
            <a:ext cx="7037710" cy="1063749"/>
          </a:xfrm>
        </p:spPr>
        <p:txBody>
          <a:bodyPr/>
          <a:lstStyle/>
          <a:p>
            <a:r>
              <a:rPr kumimoji="0" lang="nl-NL" altLang="zh-CN">
                <a:latin typeface="Bookman Old Style" charset="0"/>
                <a:ea typeface="MS PGothic" charset="0"/>
              </a:rPr>
              <a:t>State merging with AIC</a:t>
            </a:r>
          </a:p>
        </p:txBody>
      </p:sp>
      <p:sp>
        <p:nvSpPr>
          <p:cNvPr id="113667" name="Rectangle 2"/>
          <p:cNvSpPr>
            <a:spLocks/>
          </p:cNvSpPr>
          <p:nvPr/>
        </p:nvSpPr>
        <p:spPr bwMode="auto">
          <a:xfrm>
            <a:off x="166688" y="5270505"/>
            <a:ext cx="8715375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altLang="zh-CN" sz="2400" dirty="0">
                <a:sym typeface="Symbol" charset="0"/>
              </a:rPr>
              <a:t>20</a:t>
            </a:r>
            <a:r>
              <a:rPr lang="en-US" altLang="zh-CN" sz="2400" dirty="0"/>
              <a:t>, 8a, 8aa, 8aaa, 4aab, 12aabb, 20b, 5bb, 15bba</a:t>
            </a:r>
          </a:p>
        </p:txBody>
      </p:sp>
      <p:pic>
        <p:nvPicPr>
          <p:cNvPr id="1136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1" y="1555750"/>
            <a:ext cx="5470525" cy="369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69" name="TextBox 5"/>
          <p:cNvSpPr txBox="1">
            <a:spLocks noChangeArrowheads="1"/>
          </p:cNvSpPr>
          <p:nvPr/>
        </p:nvSpPr>
        <p:spPr bwMode="auto">
          <a:xfrm>
            <a:off x="940519" y="3681414"/>
            <a:ext cx="1466712" cy="36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1969"/>
              <a:t>20 log(1/5)</a:t>
            </a:r>
            <a:r>
              <a:rPr kumimoji="0" lang="nl-NL" altLang="zh-CN" sz="1687"/>
              <a:t>)</a:t>
            </a:r>
          </a:p>
        </p:txBody>
      </p:sp>
      <p:sp>
        <p:nvSpPr>
          <p:cNvPr id="113670" name="TextBox 7"/>
          <p:cNvSpPr txBox="1">
            <a:spLocks noChangeArrowheads="1"/>
          </p:cNvSpPr>
          <p:nvPr/>
        </p:nvSpPr>
        <p:spPr bwMode="auto">
          <a:xfrm>
            <a:off x="1902543" y="2973388"/>
            <a:ext cx="1466712" cy="36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1969"/>
              <a:t>40 log(2/5)</a:t>
            </a:r>
            <a:r>
              <a:rPr kumimoji="0" lang="nl-NL" altLang="zh-CN" sz="1687"/>
              <a:t>)</a:t>
            </a:r>
          </a:p>
        </p:txBody>
      </p:sp>
      <p:sp>
        <p:nvSpPr>
          <p:cNvPr id="113671" name="TextBox 8"/>
          <p:cNvSpPr txBox="1">
            <a:spLocks noChangeArrowheads="1"/>
          </p:cNvSpPr>
          <p:nvPr/>
        </p:nvSpPr>
        <p:spPr bwMode="auto">
          <a:xfrm>
            <a:off x="1801740" y="4138614"/>
            <a:ext cx="1466712" cy="36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1969"/>
              <a:t>40 log(2/5)</a:t>
            </a:r>
            <a:r>
              <a:rPr kumimoji="0" lang="nl-NL" altLang="zh-CN" sz="1687"/>
              <a:t>)</a:t>
            </a:r>
          </a:p>
        </p:txBody>
      </p:sp>
      <p:sp>
        <p:nvSpPr>
          <p:cNvPr id="113672" name="TextBox 9"/>
          <p:cNvSpPr txBox="1">
            <a:spLocks noChangeArrowheads="1"/>
          </p:cNvSpPr>
          <p:nvPr/>
        </p:nvSpPr>
        <p:spPr bwMode="auto">
          <a:xfrm>
            <a:off x="2308152" y="4643438"/>
            <a:ext cx="1466712" cy="36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1969"/>
              <a:t>20 log(1/2)</a:t>
            </a:r>
            <a:r>
              <a:rPr kumimoji="0" lang="nl-NL" altLang="zh-CN" sz="1687"/>
              <a:t>)</a:t>
            </a:r>
          </a:p>
        </p:txBody>
      </p:sp>
      <p:sp>
        <p:nvSpPr>
          <p:cNvPr id="113673" name="TextBox 10"/>
          <p:cNvSpPr txBox="1">
            <a:spLocks noChangeArrowheads="1"/>
          </p:cNvSpPr>
          <p:nvPr/>
        </p:nvSpPr>
        <p:spPr bwMode="auto">
          <a:xfrm>
            <a:off x="3016968" y="4999038"/>
            <a:ext cx="1466712" cy="36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1969"/>
              <a:t>20 log(1/2)</a:t>
            </a:r>
            <a:r>
              <a:rPr kumimoji="0" lang="nl-NL" altLang="zh-CN" sz="1687"/>
              <a:t>)</a:t>
            </a:r>
          </a:p>
        </p:txBody>
      </p:sp>
      <p:sp>
        <p:nvSpPr>
          <p:cNvPr id="113674" name="TextBox 11"/>
          <p:cNvSpPr txBox="1">
            <a:spLocks noChangeArrowheads="1"/>
          </p:cNvSpPr>
          <p:nvPr/>
        </p:nvSpPr>
        <p:spPr bwMode="auto">
          <a:xfrm>
            <a:off x="5009930" y="5200651"/>
            <a:ext cx="1328854" cy="36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1969"/>
              <a:t>5 log(2/3)</a:t>
            </a:r>
            <a:r>
              <a:rPr kumimoji="0" lang="nl-NL" altLang="zh-CN" sz="1687"/>
              <a:t>)</a:t>
            </a:r>
          </a:p>
        </p:txBody>
      </p:sp>
      <p:sp>
        <p:nvSpPr>
          <p:cNvPr id="113675" name="TextBox 12"/>
          <p:cNvSpPr txBox="1">
            <a:spLocks noChangeArrowheads="1"/>
          </p:cNvSpPr>
          <p:nvPr/>
        </p:nvSpPr>
        <p:spPr bwMode="auto">
          <a:xfrm>
            <a:off x="6206258" y="4745038"/>
            <a:ext cx="1466712" cy="36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1969"/>
              <a:t>15 log(1/3)</a:t>
            </a:r>
            <a:r>
              <a:rPr kumimoji="0" lang="nl-NL" altLang="zh-CN" sz="1687"/>
              <a:t>)</a:t>
            </a:r>
          </a:p>
        </p:txBody>
      </p:sp>
      <p:sp>
        <p:nvSpPr>
          <p:cNvPr id="113676" name="TextBox 13"/>
          <p:cNvSpPr txBox="1">
            <a:spLocks noChangeArrowheads="1"/>
          </p:cNvSpPr>
          <p:nvPr/>
        </p:nvSpPr>
        <p:spPr bwMode="auto">
          <a:xfrm>
            <a:off x="2781874" y="2466975"/>
            <a:ext cx="1328854" cy="36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1969"/>
              <a:t>8 log(1/4)</a:t>
            </a:r>
            <a:r>
              <a:rPr kumimoji="0" lang="nl-NL" altLang="zh-CN" sz="1687"/>
              <a:t>)</a:t>
            </a:r>
          </a:p>
        </p:txBody>
      </p:sp>
      <p:sp>
        <p:nvSpPr>
          <p:cNvPr id="113677" name="TextBox 14"/>
          <p:cNvSpPr txBox="1">
            <a:spLocks noChangeArrowheads="1"/>
          </p:cNvSpPr>
          <p:nvPr/>
        </p:nvSpPr>
        <p:spPr bwMode="auto">
          <a:xfrm>
            <a:off x="3301133" y="2112963"/>
            <a:ext cx="1466712" cy="36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1969"/>
              <a:t>32 log(3/4)</a:t>
            </a:r>
            <a:r>
              <a:rPr kumimoji="0" lang="nl-NL" altLang="zh-CN" sz="1687"/>
              <a:t>)</a:t>
            </a:r>
          </a:p>
        </p:txBody>
      </p:sp>
      <p:sp>
        <p:nvSpPr>
          <p:cNvPr id="113678" name="TextBox 15"/>
          <p:cNvSpPr txBox="1">
            <a:spLocks noChangeArrowheads="1"/>
          </p:cNvSpPr>
          <p:nvPr/>
        </p:nvSpPr>
        <p:spPr bwMode="auto">
          <a:xfrm>
            <a:off x="3875661" y="3479800"/>
            <a:ext cx="1328854" cy="36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1969"/>
              <a:t>8 log(1/4)</a:t>
            </a:r>
            <a:r>
              <a:rPr kumimoji="0" lang="nl-NL" altLang="zh-CN" sz="1687"/>
              <a:t>)</a:t>
            </a:r>
          </a:p>
        </p:txBody>
      </p:sp>
      <p:sp>
        <p:nvSpPr>
          <p:cNvPr id="113679" name="TextBox 16"/>
          <p:cNvSpPr txBox="1">
            <a:spLocks noChangeArrowheads="1"/>
          </p:cNvSpPr>
          <p:nvPr/>
        </p:nvSpPr>
        <p:spPr bwMode="auto">
          <a:xfrm>
            <a:off x="5426794" y="3074989"/>
            <a:ext cx="1466712" cy="36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1969"/>
              <a:t>16 log(1/2)</a:t>
            </a:r>
            <a:r>
              <a:rPr kumimoji="0" lang="nl-NL" altLang="zh-CN" sz="1687"/>
              <a:t>)</a:t>
            </a:r>
          </a:p>
        </p:txBody>
      </p:sp>
      <p:sp>
        <p:nvSpPr>
          <p:cNvPr id="113680" name="TextBox 17"/>
          <p:cNvSpPr txBox="1">
            <a:spLocks noChangeArrowheads="1"/>
          </p:cNvSpPr>
          <p:nvPr/>
        </p:nvSpPr>
        <p:spPr bwMode="auto">
          <a:xfrm>
            <a:off x="5090893" y="1909764"/>
            <a:ext cx="1328854" cy="36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1969"/>
              <a:t>8 log(1/4)</a:t>
            </a:r>
            <a:r>
              <a:rPr kumimoji="0" lang="nl-NL" altLang="zh-CN" sz="1687"/>
              <a:t>)</a:t>
            </a:r>
          </a:p>
        </p:txBody>
      </p:sp>
      <p:sp>
        <p:nvSpPr>
          <p:cNvPr id="113681" name="TextBox 18"/>
          <p:cNvSpPr txBox="1">
            <a:spLocks noChangeArrowheads="1"/>
          </p:cNvSpPr>
          <p:nvPr/>
        </p:nvSpPr>
        <p:spPr bwMode="auto">
          <a:xfrm>
            <a:off x="5445699" y="4138614"/>
            <a:ext cx="1328854" cy="36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1969"/>
              <a:t>4 log(1/4)</a:t>
            </a:r>
            <a:r>
              <a:rPr kumimoji="0" lang="nl-NL" altLang="zh-CN" sz="1687"/>
              <a:t>)</a:t>
            </a:r>
          </a:p>
        </p:txBody>
      </p:sp>
      <p:sp>
        <p:nvSpPr>
          <p:cNvPr id="113682" name="TextBox 19"/>
          <p:cNvSpPr txBox="1">
            <a:spLocks noChangeArrowheads="1"/>
          </p:cNvSpPr>
          <p:nvPr/>
        </p:nvSpPr>
        <p:spPr bwMode="auto">
          <a:xfrm>
            <a:off x="7300838" y="3581400"/>
            <a:ext cx="1466712" cy="36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1969"/>
              <a:t>12 log(3/4)</a:t>
            </a:r>
            <a:r>
              <a:rPr kumimoji="0" lang="nl-NL" altLang="zh-CN" sz="1687"/>
              <a:t>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027906" y="1491027"/>
            <a:ext cx="7088187" cy="46450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76" tIns="32138" rIns="64276" bIns="32138" anchor="ctr"/>
          <a:lstStyle/>
          <a:p>
            <a:pPr>
              <a:defRPr/>
            </a:pPr>
            <a:r>
              <a:rPr lang="nl-NL" altLang="zh-CN" sz="3094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AIC = 16 – 2 * (</a:t>
            </a:r>
          </a:p>
          <a:p>
            <a:pPr>
              <a:defRPr/>
            </a:pPr>
            <a:r>
              <a:rPr lang="nl-NL" altLang="zh-CN" sz="3094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20log(1/5) + 80log(2/5) +</a:t>
            </a:r>
          </a:p>
          <a:p>
            <a:pPr>
              <a:defRPr/>
            </a:pPr>
            <a:r>
              <a:rPr lang="nl-NL" altLang="zh-CN" sz="3094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28log(1/4) + 44log(3/4) +</a:t>
            </a:r>
          </a:p>
          <a:p>
            <a:pPr>
              <a:defRPr/>
            </a:pPr>
            <a:r>
              <a:rPr lang="nl-NL" altLang="zh-CN" sz="3094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56log(1/2) + 5log(2/3) + 15log(1/3)</a:t>
            </a:r>
          </a:p>
          <a:p>
            <a:pPr>
              <a:defRPr/>
            </a:pPr>
            <a:r>
              <a:rPr lang="nl-NL" altLang="zh-CN" sz="3094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)</a:t>
            </a:r>
          </a:p>
          <a:p>
            <a:pPr>
              <a:defRPr/>
            </a:pPr>
            <a:endParaRPr lang="nl-NL" altLang="zh-CN" sz="3094">
              <a:solidFill>
                <a:srgbClr val="FFFFFF"/>
              </a:solidFill>
              <a:latin typeface="Tahoma" charset="0"/>
              <a:ea typeface="MS PGothic" charset="0"/>
              <a:cs typeface="MS PGothic" charset="0"/>
            </a:endParaRPr>
          </a:p>
          <a:p>
            <a:pPr>
              <a:defRPr/>
            </a:pPr>
            <a:r>
              <a:rPr lang="nl-NL" altLang="zh-CN" sz="3094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Approx. 445</a:t>
            </a:r>
          </a:p>
          <a:p>
            <a:pPr>
              <a:defRPr/>
            </a:pPr>
            <a:endParaRPr lang="nl-NL" sz="3094">
              <a:solidFill>
                <a:srgbClr val="FFFFFF"/>
              </a:solidFill>
              <a:latin typeface="Tahoma" charset="0"/>
              <a:ea typeface="MS PGothic" charset="0"/>
              <a:cs typeface="MS PGothic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E59671-E64C-FA4E-A3C4-5B0AFCE47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D7596-BE9B-B345-A100-A6456C78121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3771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Title 1"/>
          <p:cNvSpPr>
            <a:spLocks noGrp="1"/>
          </p:cNvSpPr>
          <p:nvPr>
            <p:ph type="title" idx="4294967295"/>
          </p:nvPr>
        </p:nvSpPr>
        <p:spPr>
          <a:xfrm>
            <a:off x="2106291" y="340449"/>
            <a:ext cx="7037710" cy="1063749"/>
          </a:xfrm>
        </p:spPr>
        <p:txBody>
          <a:bodyPr/>
          <a:lstStyle/>
          <a:p>
            <a:r>
              <a:rPr kumimoji="0" lang="nl-NL" altLang="zh-CN">
                <a:latin typeface="Bookman Old Style" charset="0"/>
                <a:ea typeface="MS PGothic" charset="0"/>
              </a:rPr>
              <a:t>State merging with AIC</a:t>
            </a:r>
          </a:p>
        </p:txBody>
      </p:sp>
      <p:sp>
        <p:nvSpPr>
          <p:cNvPr id="114691" name="Rectangle 2"/>
          <p:cNvSpPr>
            <a:spLocks/>
          </p:cNvSpPr>
          <p:nvPr/>
        </p:nvSpPr>
        <p:spPr bwMode="auto">
          <a:xfrm>
            <a:off x="166688" y="5270505"/>
            <a:ext cx="8715375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altLang="zh-CN" sz="1266">
                <a:sym typeface="Symbol" charset="0"/>
              </a:rPr>
              <a:t>20</a:t>
            </a:r>
            <a:r>
              <a:rPr lang="en-US" altLang="zh-CN" sz="1266"/>
              <a:t>, 8a, 8aa, 8aaa, 4aab, 12aabb, 20b, 5bb, 15bba</a:t>
            </a:r>
          </a:p>
        </p:txBody>
      </p:sp>
      <p:pic>
        <p:nvPicPr>
          <p:cNvPr id="11469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8" y="2192338"/>
            <a:ext cx="4881562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693" name="TextBox 8"/>
          <p:cNvSpPr txBox="1">
            <a:spLocks noChangeArrowheads="1"/>
          </p:cNvSpPr>
          <p:nvPr/>
        </p:nvSpPr>
        <p:spPr bwMode="auto">
          <a:xfrm>
            <a:off x="771525" y="3276601"/>
            <a:ext cx="1796930" cy="36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1969"/>
              <a:t>28 log(28/132)</a:t>
            </a:r>
            <a:endParaRPr kumimoji="0" lang="nl-NL" altLang="zh-CN" sz="1687"/>
          </a:p>
        </p:txBody>
      </p:sp>
      <p:sp>
        <p:nvSpPr>
          <p:cNvPr id="114694" name="TextBox 9"/>
          <p:cNvSpPr txBox="1">
            <a:spLocks noChangeArrowheads="1"/>
          </p:cNvSpPr>
          <p:nvPr/>
        </p:nvSpPr>
        <p:spPr bwMode="auto">
          <a:xfrm>
            <a:off x="3409950" y="3074988"/>
            <a:ext cx="1796930" cy="36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1969"/>
              <a:t>48 log(48/132)</a:t>
            </a:r>
            <a:endParaRPr kumimoji="0" lang="nl-NL" altLang="zh-CN" sz="1687"/>
          </a:p>
        </p:txBody>
      </p:sp>
      <p:sp>
        <p:nvSpPr>
          <p:cNvPr id="114695" name="TextBox 10"/>
          <p:cNvSpPr txBox="1">
            <a:spLocks noChangeArrowheads="1"/>
          </p:cNvSpPr>
          <p:nvPr/>
        </p:nvSpPr>
        <p:spPr bwMode="auto">
          <a:xfrm>
            <a:off x="2416175" y="1909763"/>
            <a:ext cx="1383356" cy="36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1969"/>
              <a:t>32 log(2/3)</a:t>
            </a:r>
            <a:endParaRPr kumimoji="0" lang="nl-NL" altLang="zh-CN" sz="1687"/>
          </a:p>
        </p:txBody>
      </p:sp>
      <p:sp>
        <p:nvSpPr>
          <p:cNvPr id="114696" name="TextBox 11"/>
          <p:cNvSpPr txBox="1">
            <a:spLocks noChangeArrowheads="1"/>
          </p:cNvSpPr>
          <p:nvPr/>
        </p:nvSpPr>
        <p:spPr bwMode="auto">
          <a:xfrm>
            <a:off x="4414842" y="2517778"/>
            <a:ext cx="1383356" cy="36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1969"/>
              <a:t>16 log(1/3)</a:t>
            </a:r>
            <a:endParaRPr kumimoji="0" lang="nl-NL" altLang="zh-CN" sz="1687"/>
          </a:p>
        </p:txBody>
      </p:sp>
      <p:sp>
        <p:nvSpPr>
          <p:cNvPr id="114697" name="TextBox 12"/>
          <p:cNvSpPr txBox="1">
            <a:spLocks noChangeArrowheads="1"/>
          </p:cNvSpPr>
          <p:nvPr/>
        </p:nvSpPr>
        <p:spPr bwMode="auto">
          <a:xfrm>
            <a:off x="1935165" y="3833813"/>
            <a:ext cx="1796930" cy="36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1969"/>
              <a:t>56 log(56/132)</a:t>
            </a:r>
            <a:endParaRPr kumimoji="0" lang="nl-NL" altLang="zh-CN" sz="1687"/>
          </a:p>
        </p:txBody>
      </p:sp>
      <p:sp>
        <p:nvSpPr>
          <p:cNvPr id="114698" name="TextBox 13"/>
          <p:cNvSpPr txBox="1">
            <a:spLocks noChangeArrowheads="1"/>
          </p:cNvSpPr>
          <p:nvPr/>
        </p:nvSpPr>
        <p:spPr bwMode="auto">
          <a:xfrm>
            <a:off x="2816226" y="4441826"/>
            <a:ext cx="1659072" cy="36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1969"/>
              <a:t>24 log(24/56)</a:t>
            </a:r>
            <a:endParaRPr kumimoji="0" lang="nl-NL" altLang="zh-CN" sz="1687"/>
          </a:p>
        </p:txBody>
      </p:sp>
      <p:sp>
        <p:nvSpPr>
          <p:cNvPr id="114699" name="TextBox 14"/>
          <p:cNvSpPr txBox="1">
            <a:spLocks noChangeArrowheads="1"/>
          </p:cNvSpPr>
          <p:nvPr/>
        </p:nvSpPr>
        <p:spPr bwMode="auto">
          <a:xfrm>
            <a:off x="4770438" y="3884613"/>
            <a:ext cx="1659072" cy="36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1969"/>
              <a:t>32 log(32/56)</a:t>
            </a:r>
            <a:endParaRPr kumimoji="0" lang="nl-NL" altLang="zh-CN" sz="1687"/>
          </a:p>
        </p:txBody>
      </p:sp>
      <p:sp>
        <p:nvSpPr>
          <p:cNvPr id="114700" name="TextBox 15"/>
          <p:cNvSpPr txBox="1">
            <a:spLocks noChangeArrowheads="1"/>
          </p:cNvSpPr>
          <p:nvPr/>
        </p:nvSpPr>
        <p:spPr bwMode="auto">
          <a:xfrm>
            <a:off x="4365625" y="5049838"/>
            <a:ext cx="1659072" cy="36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1969"/>
              <a:t>17 log(17/32)</a:t>
            </a:r>
            <a:endParaRPr kumimoji="0" lang="nl-NL" altLang="zh-CN" sz="1687"/>
          </a:p>
        </p:txBody>
      </p:sp>
      <p:sp>
        <p:nvSpPr>
          <p:cNvPr id="114701" name="TextBox 16"/>
          <p:cNvSpPr txBox="1">
            <a:spLocks noChangeArrowheads="1"/>
          </p:cNvSpPr>
          <p:nvPr/>
        </p:nvSpPr>
        <p:spPr bwMode="auto">
          <a:xfrm>
            <a:off x="6946901" y="4543427"/>
            <a:ext cx="1659072" cy="36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1969"/>
              <a:t>15 log(15/32)</a:t>
            </a:r>
            <a:endParaRPr kumimoji="0" lang="nl-NL" altLang="zh-CN" sz="1687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2D5EA2-AEDA-5C47-B533-1F53F6D42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D7596-BE9B-B345-A100-A6456C78121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02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Title 1"/>
          <p:cNvSpPr>
            <a:spLocks noGrp="1"/>
          </p:cNvSpPr>
          <p:nvPr>
            <p:ph type="title" idx="4294967295"/>
          </p:nvPr>
        </p:nvSpPr>
        <p:spPr>
          <a:xfrm>
            <a:off x="2106291" y="340449"/>
            <a:ext cx="7037710" cy="1063749"/>
          </a:xfrm>
        </p:spPr>
        <p:txBody>
          <a:bodyPr/>
          <a:lstStyle/>
          <a:p>
            <a:r>
              <a:rPr kumimoji="0" lang="nl-NL" altLang="zh-CN">
                <a:latin typeface="Bookman Old Style" charset="0"/>
                <a:ea typeface="MS PGothic" charset="0"/>
              </a:rPr>
              <a:t>State merging with AIC</a:t>
            </a:r>
          </a:p>
        </p:txBody>
      </p:sp>
      <p:sp>
        <p:nvSpPr>
          <p:cNvPr id="115715" name="Rectangle 2"/>
          <p:cNvSpPr>
            <a:spLocks/>
          </p:cNvSpPr>
          <p:nvPr/>
        </p:nvSpPr>
        <p:spPr bwMode="auto">
          <a:xfrm>
            <a:off x="166688" y="5270505"/>
            <a:ext cx="8715375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fld id="{B3BD10C3-C164-4740-8116-BB57DD23210D}" type="slidenum">
              <a:rPr lang="en-US" altLang="zh-CN" sz="2400" smtClean="0">
                <a:sym typeface="Symbol" charset="0"/>
              </a:rPr>
              <a:t>46</a:t>
            </a:fld>
            <a:endParaRPr lang="en-US" altLang="zh-CN" sz="2400" dirty="0"/>
          </a:p>
        </p:txBody>
      </p:sp>
      <p:pic>
        <p:nvPicPr>
          <p:cNvPr id="11571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8" y="2192338"/>
            <a:ext cx="4881562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17" name="TextBox 8"/>
          <p:cNvSpPr txBox="1">
            <a:spLocks noChangeArrowheads="1"/>
          </p:cNvSpPr>
          <p:nvPr/>
        </p:nvSpPr>
        <p:spPr bwMode="auto">
          <a:xfrm>
            <a:off x="743309" y="3276601"/>
            <a:ext cx="1880287" cy="36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1969"/>
              <a:t>28 log(28/132)</a:t>
            </a:r>
            <a:r>
              <a:rPr kumimoji="0" lang="nl-NL" altLang="zh-CN" sz="1687"/>
              <a:t>)</a:t>
            </a:r>
          </a:p>
        </p:txBody>
      </p:sp>
      <p:sp>
        <p:nvSpPr>
          <p:cNvPr id="115718" name="TextBox 9"/>
          <p:cNvSpPr txBox="1">
            <a:spLocks noChangeArrowheads="1"/>
          </p:cNvSpPr>
          <p:nvPr/>
        </p:nvSpPr>
        <p:spPr bwMode="auto">
          <a:xfrm>
            <a:off x="3381735" y="3074989"/>
            <a:ext cx="1880287" cy="36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1969"/>
              <a:t>48 log(48/132)</a:t>
            </a:r>
            <a:r>
              <a:rPr kumimoji="0" lang="nl-NL" altLang="zh-CN" sz="1687"/>
              <a:t>)</a:t>
            </a:r>
          </a:p>
        </p:txBody>
      </p:sp>
      <p:sp>
        <p:nvSpPr>
          <p:cNvPr id="115719" name="TextBox 10"/>
          <p:cNvSpPr txBox="1">
            <a:spLocks noChangeArrowheads="1"/>
          </p:cNvSpPr>
          <p:nvPr/>
        </p:nvSpPr>
        <p:spPr bwMode="auto">
          <a:xfrm>
            <a:off x="2385146" y="1909764"/>
            <a:ext cx="1466712" cy="36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1969"/>
              <a:t>32 log(2/3)</a:t>
            </a:r>
            <a:r>
              <a:rPr kumimoji="0" lang="nl-NL" altLang="zh-CN" sz="1687"/>
              <a:t>)</a:t>
            </a:r>
          </a:p>
        </p:txBody>
      </p:sp>
      <p:sp>
        <p:nvSpPr>
          <p:cNvPr id="115720" name="TextBox 11"/>
          <p:cNvSpPr txBox="1">
            <a:spLocks noChangeArrowheads="1"/>
          </p:cNvSpPr>
          <p:nvPr/>
        </p:nvSpPr>
        <p:spPr bwMode="auto">
          <a:xfrm>
            <a:off x="4383809" y="2517776"/>
            <a:ext cx="1466712" cy="36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1969"/>
              <a:t>16 log(1/3)</a:t>
            </a:r>
            <a:r>
              <a:rPr kumimoji="0" lang="nl-NL" altLang="zh-CN" sz="1687"/>
              <a:t>)</a:t>
            </a:r>
          </a:p>
        </p:txBody>
      </p:sp>
      <p:sp>
        <p:nvSpPr>
          <p:cNvPr id="115721" name="TextBox 12"/>
          <p:cNvSpPr txBox="1">
            <a:spLocks noChangeArrowheads="1"/>
          </p:cNvSpPr>
          <p:nvPr/>
        </p:nvSpPr>
        <p:spPr bwMode="auto">
          <a:xfrm>
            <a:off x="1907741" y="3833814"/>
            <a:ext cx="1880287" cy="36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1969"/>
              <a:t>56 log(56/132)</a:t>
            </a:r>
            <a:r>
              <a:rPr kumimoji="0" lang="nl-NL" altLang="zh-CN" sz="1687"/>
              <a:t>)</a:t>
            </a:r>
          </a:p>
        </p:txBody>
      </p:sp>
      <p:sp>
        <p:nvSpPr>
          <p:cNvPr id="115722" name="TextBox 13"/>
          <p:cNvSpPr txBox="1">
            <a:spLocks noChangeArrowheads="1"/>
          </p:cNvSpPr>
          <p:nvPr/>
        </p:nvSpPr>
        <p:spPr bwMode="auto">
          <a:xfrm>
            <a:off x="2787072" y="4441825"/>
            <a:ext cx="1742428" cy="36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1969"/>
              <a:t>24 log(24/56)</a:t>
            </a:r>
            <a:r>
              <a:rPr kumimoji="0" lang="nl-NL" altLang="zh-CN" sz="1687"/>
              <a:t>)</a:t>
            </a:r>
          </a:p>
        </p:txBody>
      </p:sp>
      <p:sp>
        <p:nvSpPr>
          <p:cNvPr id="115723" name="TextBox 14"/>
          <p:cNvSpPr txBox="1">
            <a:spLocks noChangeArrowheads="1"/>
          </p:cNvSpPr>
          <p:nvPr/>
        </p:nvSpPr>
        <p:spPr bwMode="auto">
          <a:xfrm>
            <a:off x="4741285" y="3884614"/>
            <a:ext cx="1742428" cy="36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1969"/>
              <a:t>32 log(32/56)</a:t>
            </a:r>
            <a:r>
              <a:rPr kumimoji="0" lang="nl-NL" altLang="zh-CN" sz="1687"/>
              <a:t>)</a:t>
            </a:r>
          </a:p>
        </p:txBody>
      </p:sp>
      <p:sp>
        <p:nvSpPr>
          <p:cNvPr id="115724" name="TextBox 15"/>
          <p:cNvSpPr txBox="1">
            <a:spLocks noChangeArrowheads="1"/>
          </p:cNvSpPr>
          <p:nvPr/>
        </p:nvSpPr>
        <p:spPr bwMode="auto">
          <a:xfrm>
            <a:off x="4336472" y="5049838"/>
            <a:ext cx="1742428" cy="36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1969"/>
              <a:t>17 log(17/32)</a:t>
            </a:r>
            <a:r>
              <a:rPr kumimoji="0" lang="nl-NL" altLang="zh-CN" sz="1687"/>
              <a:t>)</a:t>
            </a:r>
          </a:p>
        </p:txBody>
      </p:sp>
      <p:sp>
        <p:nvSpPr>
          <p:cNvPr id="115725" name="TextBox 16"/>
          <p:cNvSpPr txBox="1">
            <a:spLocks noChangeArrowheads="1"/>
          </p:cNvSpPr>
          <p:nvPr/>
        </p:nvSpPr>
        <p:spPr bwMode="auto">
          <a:xfrm>
            <a:off x="6917746" y="4543425"/>
            <a:ext cx="1742428" cy="36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1969"/>
              <a:t>15 log(15/32)</a:t>
            </a:r>
            <a:r>
              <a:rPr kumimoji="0" lang="nl-NL" altLang="zh-CN" sz="1687"/>
              <a:t>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43309" y="1064800"/>
            <a:ext cx="7473596" cy="51949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76" tIns="32138" rIns="64276" bIns="32138" anchor="ctr"/>
          <a:lstStyle/>
          <a:p>
            <a:pPr>
              <a:defRPr/>
            </a:pPr>
            <a:r>
              <a:rPr lang="nl-NL" altLang="zh-CN" sz="3094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AIC = 10 – 2 * (</a:t>
            </a:r>
          </a:p>
          <a:p>
            <a:pPr>
              <a:defRPr/>
            </a:pPr>
            <a:r>
              <a:rPr lang="nl-NL" altLang="zh-CN" sz="3094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28log(28/132) + 48log(28/132) +</a:t>
            </a:r>
          </a:p>
          <a:p>
            <a:pPr>
              <a:defRPr/>
            </a:pPr>
            <a:r>
              <a:rPr lang="nl-NL" altLang="zh-CN" sz="3094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16log(1/3) + 32log(2/3) +</a:t>
            </a:r>
          </a:p>
          <a:p>
            <a:pPr>
              <a:defRPr/>
            </a:pPr>
            <a:r>
              <a:rPr lang="nl-NL" altLang="zh-CN" sz="3094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56log(56/132) + 24log(24/56) +</a:t>
            </a:r>
          </a:p>
          <a:p>
            <a:pPr>
              <a:defRPr/>
            </a:pPr>
            <a:r>
              <a:rPr lang="nl-NL" altLang="zh-CN" sz="3094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32log(32/56) + 17log(17/32) +</a:t>
            </a:r>
          </a:p>
          <a:p>
            <a:pPr>
              <a:defRPr/>
            </a:pPr>
            <a:r>
              <a:rPr lang="nl-NL" altLang="zh-CN" sz="3094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15log(15/32)</a:t>
            </a:r>
          </a:p>
          <a:p>
            <a:pPr>
              <a:defRPr/>
            </a:pPr>
            <a:r>
              <a:rPr lang="nl-NL" altLang="zh-CN" sz="3094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)</a:t>
            </a:r>
          </a:p>
          <a:p>
            <a:pPr>
              <a:defRPr/>
            </a:pPr>
            <a:endParaRPr lang="nl-NL" altLang="zh-CN" sz="3094">
              <a:solidFill>
                <a:srgbClr val="FFFFFF"/>
              </a:solidFill>
              <a:latin typeface="Tahoma" charset="0"/>
              <a:ea typeface="MS PGothic" charset="0"/>
              <a:cs typeface="MS PGothic" charset="0"/>
            </a:endParaRPr>
          </a:p>
          <a:p>
            <a:pPr>
              <a:defRPr/>
            </a:pPr>
            <a:r>
              <a:rPr lang="nl-NL" altLang="zh-CN" sz="3094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Approx. 524</a:t>
            </a:r>
          </a:p>
          <a:p>
            <a:pPr>
              <a:defRPr/>
            </a:pPr>
            <a:endParaRPr lang="nl-NL" sz="3094">
              <a:solidFill>
                <a:srgbClr val="FFFFFF"/>
              </a:solidFill>
              <a:latin typeface="Tahoma" charset="0"/>
              <a:ea typeface="MS PGothic" charset="0"/>
              <a:cs typeface="MS PGothic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A846C0-6E90-524C-8DFE-D3AEEF54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D7596-BE9B-B345-A100-A6456C78121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7140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>
                <a:latin typeface="Bookman Old Style" charset="0"/>
                <a:ea typeface="MS PGothic" charset="0"/>
              </a:rPr>
              <a:t>State merging</a:t>
            </a:r>
          </a:p>
        </p:txBody>
      </p:sp>
      <p:sp>
        <p:nvSpPr>
          <p:cNvPr id="11673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082" indent="-457082">
              <a:buFont typeface="Bookman Old Style" charset="0"/>
              <a:buAutoNum type="arabicPeriod"/>
            </a:pPr>
            <a:r>
              <a:rPr kumimoji="0" lang="en-US" altLang="zh-CN">
                <a:latin typeface="Tahoma" charset="0"/>
                <a:ea typeface="MS PGothic" charset="0"/>
              </a:rPr>
              <a:t>Start from a prefix tree acceptor</a:t>
            </a:r>
          </a:p>
          <a:p>
            <a:pPr marL="457082" indent="-457082">
              <a:buFont typeface="Bookman Old Style" charset="0"/>
              <a:buAutoNum type="arabicPeriod"/>
            </a:pPr>
            <a:r>
              <a:rPr kumimoji="0" lang="en-US" altLang="zh-CN">
                <a:latin typeface="Tahoma" charset="0"/>
                <a:ea typeface="MS PGothic" charset="0"/>
              </a:rPr>
              <a:t>For all state pairs R-B</a:t>
            </a:r>
          </a:p>
          <a:p>
            <a:pPr marL="785612" lvl="1" indent="-399946">
              <a:buFont typeface="Bookman Old Style" charset="0"/>
              <a:buAutoNum type="romanLcPeriod"/>
            </a:pPr>
            <a:r>
              <a:rPr kumimoji="0" lang="en-US" altLang="zh-CN">
                <a:latin typeface="Tahoma" charset="0"/>
                <a:ea typeface="MS PGothic" charset="0"/>
              </a:rPr>
              <a:t>Merge B with R</a:t>
            </a:r>
          </a:p>
          <a:p>
            <a:pPr marL="785612" lvl="1" indent="-399946">
              <a:buFont typeface="Bookman Old Style" charset="0"/>
              <a:buAutoNum type="romanLcPeriod"/>
            </a:pPr>
            <a:r>
              <a:rPr kumimoji="0" lang="en-US" altLang="zh-CN">
                <a:latin typeface="Tahoma" charset="0"/>
                <a:ea typeface="MS PGothic" charset="0"/>
              </a:rPr>
              <a:t>Compute a score</a:t>
            </a:r>
          </a:p>
          <a:p>
            <a:pPr marL="785612" lvl="1" indent="-399946">
              <a:buFont typeface="Bookman Old Style" charset="0"/>
              <a:buAutoNum type="romanLcPeriod"/>
            </a:pPr>
            <a:r>
              <a:rPr kumimoji="0" lang="en-US" altLang="zh-CN">
                <a:latin typeface="Tahoma" charset="0"/>
                <a:ea typeface="MS PGothic" charset="0"/>
              </a:rPr>
              <a:t>Undo the merge</a:t>
            </a:r>
          </a:p>
          <a:p>
            <a:pPr marL="457082" indent="-457082">
              <a:buFont typeface="Bookman Old Style" charset="0"/>
              <a:buAutoNum type="arabicPeriod"/>
            </a:pPr>
            <a:r>
              <a:rPr kumimoji="0" lang="en-US" altLang="zh-CN">
                <a:latin typeface="Tahoma" charset="0"/>
                <a:ea typeface="MS PGothic" charset="0"/>
              </a:rPr>
              <a:t>If score is positive</a:t>
            </a:r>
          </a:p>
          <a:p>
            <a:pPr marL="785612" lvl="1" indent="-399946">
              <a:buFont typeface="Bookman Old Style" charset="0"/>
              <a:buAutoNum type="romanLcPeriod"/>
            </a:pPr>
            <a:r>
              <a:rPr kumimoji="0" lang="en-US" altLang="zh-CN">
                <a:latin typeface="Tahoma" charset="0"/>
                <a:ea typeface="MS PGothic" charset="0"/>
              </a:rPr>
              <a:t>Perform the highest scoring merge</a:t>
            </a:r>
          </a:p>
          <a:p>
            <a:pPr marL="785612" lvl="1" indent="-399946">
              <a:buFont typeface="Bookman Old Style" charset="0"/>
              <a:buAutoNum type="romanLcPeriod"/>
            </a:pPr>
            <a:r>
              <a:rPr kumimoji="0" lang="en-US" altLang="zh-CN">
                <a:latin typeface="Tahoma" charset="0"/>
                <a:ea typeface="MS PGothic" charset="0"/>
              </a:rPr>
              <a:t>Iterate</a:t>
            </a:r>
          </a:p>
          <a:p>
            <a:pPr marL="457082" indent="-457082">
              <a:buFont typeface="Bookman Old Style" charset="0"/>
              <a:buAutoNum type="arabicPeriod"/>
            </a:pPr>
            <a:r>
              <a:rPr kumimoji="0" lang="en-US" altLang="zh-CN">
                <a:latin typeface="Tahoma" charset="0"/>
                <a:ea typeface="MS PGothic" charset="0"/>
              </a:rPr>
              <a:t>Else</a:t>
            </a:r>
          </a:p>
          <a:p>
            <a:pPr marL="785612" lvl="1" indent="-399946">
              <a:buFont typeface="Bookman Old Style" charset="0"/>
              <a:buAutoNum type="romanLcPeriod"/>
            </a:pPr>
            <a:r>
              <a:rPr kumimoji="0" lang="en-US" altLang="zh-CN">
                <a:latin typeface="Tahoma" charset="0"/>
                <a:ea typeface="MS PGothic" charset="0"/>
              </a:rPr>
              <a:t>Return</a:t>
            </a:r>
          </a:p>
          <a:p>
            <a:pPr marL="785612" lvl="1" indent="-399946"/>
            <a:endParaRPr kumimoji="0" lang="en-US" altLang="zh-CN">
              <a:latin typeface="Tahoma" charset="0"/>
              <a:ea typeface="MS PGothic" charset="0"/>
            </a:endParaRPr>
          </a:p>
          <a:p>
            <a:pPr marL="457082" indent="-457082"/>
            <a:endParaRPr kumimoji="0" lang="en-US" altLang="zh-CN">
              <a:latin typeface="Tahoma" charset="0"/>
              <a:ea typeface="MS PGothic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7BEFBB-F9DF-F344-8A2B-964C017F5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D7596-BE9B-B345-A100-A6456C78121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490917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>
                <a:latin typeface="Bookman Old Style" charset="0"/>
                <a:ea typeface="MS PGothic" charset="0"/>
              </a:rPr>
              <a:t>State merging</a:t>
            </a:r>
          </a:p>
        </p:txBody>
      </p:sp>
      <p:sp>
        <p:nvSpPr>
          <p:cNvPr id="11776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082" indent="-457082">
              <a:buFont typeface="Bookman Old Style" charset="0"/>
              <a:buAutoNum type="arabicPeriod"/>
            </a:pPr>
            <a:r>
              <a:rPr kumimoji="0" lang="en-US" altLang="zh-CN">
                <a:latin typeface="Tahoma" charset="0"/>
                <a:ea typeface="MS PGothic" charset="0"/>
              </a:rPr>
              <a:t>Start from a prefix tree acceptor</a:t>
            </a:r>
          </a:p>
          <a:p>
            <a:pPr marL="457082" indent="-457082">
              <a:buFont typeface="Bookman Old Style" charset="0"/>
              <a:buAutoNum type="arabicPeriod"/>
            </a:pPr>
            <a:r>
              <a:rPr kumimoji="0" lang="en-US" altLang="zh-CN">
                <a:latin typeface="Tahoma" charset="0"/>
                <a:ea typeface="MS PGothic" charset="0"/>
              </a:rPr>
              <a:t>For all state pairs R-B</a:t>
            </a:r>
          </a:p>
          <a:p>
            <a:pPr marL="785612" lvl="1" indent="-399946">
              <a:buFont typeface="Bookman Old Style" charset="0"/>
              <a:buAutoNum type="romanLcPeriod"/>
            </a:pPr>
            <a:r>
              <a:rPr kumimoji="0" lang="en-US" altLang="zh-CN">
                <a:latin typeface="Tahoma" charset="0"/>
                <a:ea typeface="MS PGothic" charset="0"/>
              </a:rPr>
              <a:t>Merge B with R</a:t>
            </a:r>
          </a:p>
          <a:p>
            <a:pPr marL="785612" lvl="1" indent="-399946">
              <a:buFont typeface="Bookman Old Style" charset="0"/>
              <a:buAutoNum type="romanLcPeriod"/>
            </a:pPr>
            <a:r>
              <a:rPr kumimoji="0" lang="en-US" altLang="zh-CN">
                <a:latin typeface="Tahoma" charset="0"/>
                <a:ea typeface="MS PGothic" charset="0"/>
              </a:rPr>
              <a:t>Compute a score</a:t>
            </a:r>
          </a:p>
          <a:p>
            <a:pPr marL="785612" lvl="1" indent="-399946">
              <a:buFont typeface="Bookman Old Style" charset="0"/>
              <a:buAutoNum type="romanLcPeriod"/>
            </a:pPr>
            <a:r>
              <a:rPr kumimoji="0" lang="en-US" altLang="zh-CN">
                <a:latin typeface="Tahoma" charset="0"/>
                <a:ea typeface="MS PGothic" charset="0"/>
              </a:rPr>
              <a:t>Undo the merge</a:t>
            </a:r>
          </a:p>
          <a:p>
            <a:pPr marL="457082" indent="-457082">
              <a:buFont typeface="Bookman Old Style" charset="0"/>
              <a:buAutoNum type="arabicPeriod"/>
            </a:pPr>
            <a:r>
              <a:rPr kumimoji="0" lang="en-US" altLang="zh-CN">
                <a:latin typeface="Tahoma" charset="0"/>
                <a:ea typeface="MS PGothic" charset="0"/>
              </a:rPr>
              <a:t>If score is positive</a:t>
            </a:r>
          </a:p>
          <a:p>
            <a:pPr marL="785612" lvl="1" indent="-399946">
              <a:buFont typeface="Bookman Old Style" charset="0"/>
              <a:buAutoNum type="romanLcPeriod"/>
            </a:pPr>
            <a:r>
              <a:rPr kumimoji="0" lang="en-US" altLang="zh-CN">
                <a:latin typeface="Tahoma" charset="0"/>
                <a:ea typeface="MS PGothic" charset="0"/>
              </a:rPr>
              <a:t>Perform the highest scoring merge</a:t>
            </a:r>
          </a:p>
          <a:p>
            <a:pPr marL="785612" lvl="1" indent="-399946">
              <a:buFont typeface="Bookman Old Style" charset="0"/>
              <a:buAutoNum type="romanLcPeriod"/>
            </a:pPr>
            <a:r>
              <a:rPr kumimoji="0" lang="en-US" altLang="zh-CN">
                <a:latin typeface="Tahoma" charset="0"/>
                <a:ea typeface="MS PGothic" charset="0"/>
              </a:rPr>
              <a:t>Iterate</a:t>
            </a:r>
          </a:p>
          <a:p>
            <a:pPr marL="457082" indent="-457082">
              <a:buFont typeface="Bookman Old Style" charset="0"/>
              <a:buAutoNum type="arabicPeriod"/>
            </a:pPr>
            <a:r>
              <a:rPr kumimoji="0" lang="en-US" altLang="zh-CN">
                <a:latin typeface="Tahoma" charset="0"/>
                <a:ea typeface="MS PGothic" charset="0"/>
              </a:rPr>
              <a:t>Else</a:t>
            </a:r>
          </a:p>
          <a:p>
            <a:pPr marL="785612" lvl="1" indent="-399946">
              <a:buFont typeface="Bookman Old Style" charset="0"/>
              <a:buAutoNum type="romanLcPeriod"/>
            </a:pPr>
            <a:r>
              <a:rPr kumimoji="0" lang="en-US" altLang="zh-CN">
                <a:latin typeface="Tahoma" charset="0"/>
                <a:ea typeface="MS PGothic" charset="0"/>
              </a:rPr>
              <a:t>Return</a:t>
            </a:r>
          </a:p>
          <a:p>
            <a:pPr marL="785612" lvl="1" indent="-399946"/>
            <a:endParaRPr kumimoji="0" lang="en-US" altLang="zh-CN">
              <a:latin typeface="Tahoma" charset="0"/>
              <a:ea typeface="MS PGothic" charset="0"/>
            </a:endParaRPr>
          </a:p>
          <a:p>
            <a:pPr marL="457082" indent="-457082"/>
            <a:endParaRPr kumimoji="0" lang="en-US" altLang="zh-CN">
              <a:latin typeface="Tahoma" charset="0"/>
              <a:ea typeface="MS PGothic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598740" y="4122739"/>
            <a:ext cx="5788025" cy="22018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76" tIns="32138" rIns="64276" bIns="32138" anchor="ctr"/>
          <a:lstStyle/>
          <a:p>
            <a:pPr algn="ctr">
              <a:defRPr/>
            </a:pPr>
            <a:r>
              <a:rPr lang="nl-NL" altLang="zh-CN" sz="2400" dirty="0" err="1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Many</a:t>
            </a:r>
            <a:r>
              <a:rPr lang="nl-NL" altLang="zh-CN" sz="2400" dirty="0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 different score </a:t>
            </a:r>
            <a:r>
              <a:rPr lang="nl-NL" altLang="zh-CN" sz="2400" dirty="0" err="1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measures</a:t>
            </a:r>
            <a:r>
              <a:rPr lang="nl-NL" altLang="zh-CN" sz="2400" dirty="0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 </a:t>
            </a:r>
            <a:r>
              <a:rPr lang="nl-NL" altLang="zh-CN" sz="2400" dirty="0" err="1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exist</a:t>
            </a:r>
            <a:endParaRPr lang="nl-NL" altLang="zh-CN" sz="2400" dirty="0">
              <a:solidFill>
                <a:srgbClr val="FFFFFF"/>
              </a:solidFill>
              <a:latin typeface="Tahoma" charset="0"/>
              <a:ea typeface="MS PGothic" charset="0"/>
              <a:cs typeface="MS PGothic" charset="0"/>
            </a:endParaRPr>
          </a:p>
          <a:p>
            <a:pPr algn="ctr">
              <a:defRPr/>
            </a:pPr>
            <a:endParaRPr lang="nl-NL" altLang="zh-CN" sz="2400" dirty="0">
              <a:solidFill>
                <a:srgbClr val="FFFFFF"/>
              </a:solidFill>
              <a:latin typeface="Tahoma" charset="0"/>
              <a:ea typeface="MS PGothic" charset="0"/>
              <a:cs typeface="MS PGothic" charset="0"/>
            </a:endParaRPr>
          </a:p>
          <a:p>
            <a:pPr algn="ctr">
              <a:defRPr/>
            </a:pPr>
            <a:r>
              <a:rPr lang="nl-NL" altLang="zh-CN" sz="2400" dirty="0" err="1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All</a:t>
            </a:r>
            <a:r>
              <a:rPr lang="nl-NL" altLang="zh-CN" sz="2400" dirty="0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 </a:t>
            </a:r>
            <a:r>
              <a:rPr lang="nl-NL" altLang="zh-CN" sz="2400" dirty="0" err="1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perform</a:t>
            </a:r>
            <a:r>
              <a:rPr lang="nl-NL" altLang="zh-CN" sz="2400" dirty="0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 in essence a </a:t>
            </a:r>
            <a:r>
              <a:rPr lang="nl-NL" altLang="zh-CN" sz="2400" dirty="0" err="1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probabilistic</a:t>
            </a:r>
            <a:r>
              <a:rPr lang="nl-NL" altLang="zh-CN" sz="2400" dirty="0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 test on a </a:t>
            </a:r>
            <a:r>
              <a:rPr lang="nl-NL" altLang="zh-CN" sz="2400" dirty="0" err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rPr>
              <a:t>Markov</a:t>
            </a:r>
            <a:r>
              <a:rPr lang="nl-NL" altLang="zh-CN" sz="2400" dirty="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rPr>
              <a:t> </a:t>
            </a:r>
            <a:r>
              <a:rPr lang="nl-NL" altLang="zh-CN" sz="2400" dirty="0" err="1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rPr>
              <a:t>assumption</a:t>
            </a:r>
            <a:endParaRPr lang="nl-NL" altLang="zh-CN" sz="2400" dirty="0">
              <a:solidFill>
                <a:schemeClr val="tx1"/>
              </a:solidFill>
              <a:latin typeface="Tahoma" charset="0"/>
              <a:ea typeface="MS PGothic" charset="0"/>
              <a:cs typeface="MS PGothic" charset="0"/>
            </a:endParaRPr>
          </a:p>
          <a:p>
            <a:pPr algn="ctr">
              <a:defRPr/>
            </a:pPr>
            <a:endParaRPr lang="nl-NL" altLang="zh-CN" sz="2400" dirty="0">
              <a:solidFill>
                <a:schemeClr val="tx1"/>
              </a:solidFill>
              <a:latin typeface="Tahoma" charset="0"/>
              <a:ea typeface="MS PGothic" charset="0"/>
              <a:cs typeface="MS PGothic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899EDC-9600-CB40-901D-47E354D2A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D7596-BE9B-B345-A100-A6456C78121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193673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>
                <a:latin typeface="Bookman Old Style" charset="0"/>
                <a:ea typeface="MS PGothic" charset="0"/>
              </a:rPr>
              <a:t>Learning state machines</a:t>
            </a:r>
          </a:p>
        </p:txBody>
      </p:sp>
      <p:sp>
        <p:nvSpPr>
          <p:cNvPr id="1187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0" lang="en-US" altLang="zh-CN" dirty="0">
                <a:latin typeface="Tahoma" charset="0"/>
                <a:ea typeface="MS PGothic" charset="0"/>
              </a:rPr>
              <a:t>State machines are useful </a:t>
            </a:r>
            <a:r>
              <a:rPr kumimoji="0" lang="en-US" altLang="zh-CN" dirty="0">
                <a:solidFill>
                  <a:srgbClr val="ADC610"/>
                </a:solidFill>
                <a:latin typeface="Tahoma" charset="0"/>
                <a:ea typeface="MS PGothic" charset="0"/>
              </a:rPr>
              <a:t>not only for prediction</a:t>
            </a:r>
          </a:p>
          <a:p>
            <a:pPr lvl="1"/>
            <a:r>
              <a:rPr kumimoji="0" lang="en-US" altLang="zh-CN" dirty="0">
                <a:latin typeface="Tahoma" charset="0"/>
                <a:ea typeface="MS PGothic" charset="0"/>
              </a:rPr>
              <a:t>Analysis</a:t>
            </a:r>
          </a:p>
          <a:p>
            <a:pPr lvl="1"/>
            <a:r>
              <a:rPr kumimoji="0" lang="en-US" altLang="zh-CN" dirty="0">
                <a:latin typeface="Tahoma" charset="0"/>
                <a:ea typeface="MS PGothic" charset="0"/>
              </a:rPr>
              <a:t>Verification</a:t>
            </a:r>
          </a:p>
          <a:p>
            <a:pPr lvl="1"/>
            <a:r>
              <a:rPr kumimoji="0" lang="en-US" altLang="zh-CN" dirty="0">
                <a:latin typeface="Tahoma" charset="0"/>
                <a:ea typeface="MS PGothic" charset="0"/>
              </a:rPr>
              <a:t>Control</a:t>
            </a:r>
          </a:p>
          <a:p>
            <a:pPr lvl="1"/>
            <a:endParaRPr kumimoji="0" lang="en-US" altLang="zh-CN" dirty="0">
              <a:latin typeface="Tahoma" charset="0"/>
              <a:ea typeface="MS PGothic" charset="0"/>
            </a:endParaRPr>
          </a:p>
          <a:p>
            <a:r>
              <a:rPr kumimoji="0" lang="en-US" altLang="zh-CN" dirty="0">
                <a:latin typeface="Tahoma" charset="0"/>
                <a:ea typeface="MS PGothic" charset="0"/>
              </a:rPr>
              <a:t>Use model selection/Occam</a:t>
            </a:r>
            <a:r>
              <a:rPr kumimoji="0" lang="en-US" dirty="0">
                <a:latin typeface="Tahoma" charset="0"/>
                <a:ea typeface="MS PGothic" charset="0"/>
              </a:rPr>
              <a:t>’</a:t>
            </a:r>
            <a:r>
              <a:rPr kumimoji="0" lang="en-US" altLang="zh-CN" dirty="0">
                <a:latin typeface="Tahoma" charset="0"/>
                <a:ea typeface="MS PGothic" charset="0"/>
              </a:rPr>
              <a:t>s razor to handle bias-variance trade-off</a:t>
            </a:r>
          </a:p>
          <a:p>
            <a:pPr lvl="1"/>
            <a:endParaRPr kumimoji="0" lang="en-US" altLang="zh-CN" dirty="0">
              <a:latin typeface="Tahoma" charset="0"/>
              <a:ea typeface="MS PGothic" charset="0"/>
            </a:endParaRPr>
          </a:p>
          <a:p>
            <a:r>
              <a:rPr kumimoji="0" lang="en-US" altLang="zh-CN" dirty="0">
                <a:latin typeface="Tahoma" charset="0"/>
                <a:ea typeface="MS PGothic" charset="0"/>
              </a:rPr>
              <a:t>In contrast to Markov chains, state information is </a:t>
            </a:r>
            <a:r>
              <a:rPr kumimoji="0" lang="en-US" altLang="zh-CN" dirty="0">
                <a:solidFill>
                  <a:srgbClr val="ADC610"/>
                </a:solidFill>
                <a:latin typeface="Tahoma" charset="0"/>
                <a:ea typeface="MS PGothic" charset="0"/>
              </a:rPr>
              <a:t>hidden</a:t>
            </a:r>
          </a:p>
          <a:p>
            <a:pPr lvl="1"/>
            <a:endParaRPr kumimoji="0" lang="en-US" altLang="zh-CN" i="1" dirty="0">
              <a:solidFill>
                <a:schemeClr val="bg2"/>
              </a:solidFill>
              <a:latin typeface="Tahoma" charset="0"/>
              <a:ea typeface="MS PGothic" charset="0"/>
            </a:endParaRPr>
          </a:p>
          <a:p>
            <a:pPr lvl="1"/>
            <a:r>
              <a:rPr lang="en-US" altLang="zh-CN" sz="2180" i="1" dirty="0">
                <a:solidFill>
                  <a:srgbClr val="FF0000"/>
                </a:solidFill>
                <a:latin typeface="Tahoma" charset="0"/>
                <a:ea typeface="MS PGothic" charset="0"/>
              </a:rPr>
              <a:t>Given a sequence </a:t>
            </a:r>
            <a:r>
              <a:rPr lang="en-US" altLang="zh-CN" sz="2180" i="1" dirty="0" err="1">
                <a:solidFill>
                  <a:srgbClr val="FF0000"/>
                </a:solidFill>
                <a:latin typeface="Tahoma" charset="0"/>
                <a:ea typeface="MS PGothic" charset="0"/>
              </a:rPr>
              <a:t>abaaba</a:t>
            </a:r>
            <a:r>
              <a:rPr lang="en-US" altLang="zh-CN" sz="2180" i="1" dirty="0">
                <a:solidFill>
                  <a:srgbClr val="FF0000"/>
                </a:solidFill>
                <a:latin typeface="Tahoma" charset="0"/>
                <a:ea typeface="MS PGothic" charset="0"/>
              </a:rPr>
              <a:t>, we do not immediately know the corresponding states of the system!</a:t>
            </a:r>
          </a:p>
          <a:p>
            <a:pPr lvl="1"/>
            <a:endParaRPr lang="en-US" altLang="zh-CN" sz="2180" i="1" dirty="0">
              <a:solidFill>
                <a:srgbClr val="FF0000"/>
              </a:solidFill>
              <a:latin typeface="Tahoma" charset="0"/>
              <a:ea typeface="MS PGothic" charset="0"/>
            </a:endParaRPr>
          </a:p>
          <a:p>
            <a:pPr lvl="1"/>
            <a:r>
              <a:rPr lang="en-US" altLang="zh-CN" sz="2180" i="1" dirty="0">
                <a:solidFill>
                  <a:srgbClr val="FF0000"/>
                </a:solidFill>
                <a:latin typeface="Tahoma" charset="0"/>
                <a:ea typeface="MS PGothic" charset="0"/>
              </a:rPr>
              <a:t>They are deterministic, there exists a unique path through the model for every sequence!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3C7870-5118-E845-BAC0-28E142604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D7596-BE9B-B345-A100-A6456C78121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80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1"/>
          <p:cNvSpPr>
            <a:spLocks noGrp="1"/>
          </p:cNvSpPr>
          <p:nvPr>
            <p:ph type="title" idx="4294967295"/>
          </p:nvPr>
        </p:nvSpPr>
        <p:spPr>
          <a:xfrm>
            <a:off x="2106291" y="340449"/>
            <a:ext cx="7037710" cy="1063749"/>
          </a:xfrm>
        </p:spPr>
        <p:txBody>
          <a:bodyPr/>
          <a:lstStyle/>
          <a:p>
            <a:r>
              <a:rPr kumimoji="0" lang="nl-NL" altLang="zh-CN">
                <a:latin typeface="Bookman Old Style" charset="0"/>
                <a:ea typeface="MS PGothic" charset="0"/>
              </a:rPr>
              <a:t>State machine learning</a:t>
            </a:r>
          </a:p>
        </p:txBody>
      </p:sp>
      <p:sp>
        <p:nvSpPr>
          <p:cNvPr id="75778" name="Content Placeholder 5"/>
          <p:cNvSpPr>
            <a:spLocks noGrp="1"/>
          </p:cNvSpPr>
          <p:nvPr>
            <p:ph idx="4294967295"/>
          </p:nvPr>
        </p:nvSpPr>
        <p:spPr>
          <a:xfrm>
            <a:off x="2106291" y="1656461"/>
            <a:ext cx="7037710" cy="4810869"/>
          </a:xfrm>
        </p:spPr>
        <p:txBody>
          <a:bodyPr/>
          <a:lstStyle/>
          <a:p>
            <a:endParaRPr kumimoji="0" lang="nl-NL" altLang="zh-CN">
              <a:latin typeface="Tahoma" charset="0"/>
              <a:ea typeface="MS PGothic" charset="0"/>
            </a:endParaRPr>
          </a:p>
          <a:p>
            <a:endParaRPr kumimoji="0" lang="nl-NL" altLang="zh-CN">
              <a:latin typeface="Tahoma" charset="0"/>
              <a:ea typeface="MS PGothic" charset="0"/>
            </a:endParaRPr>
          </a:p>
          <a:p>
            <a:endParaRPr kumimoji="0" lang="nl-NL" altLang="zh-CN">
              <a:latin typeface="Tahoma" charset="0"/>
              <a:ea typeface="MS PGothic" charset="0"/>
            </a:endParaRPr>
          </a:p>
          <a:p>
            <a:endParaRPr kumimoji="0" lang="nl-NL" altLang="zh-CN">
              <a:latin typeface="Tahoma" charset="0"/>
              <a:ea typeface="MS PGothic" charset="0"/>
            </a:endParaRPr>
          </a:p>
          <a:p>
            <a:endParaRPr kumimoji="0" lang="nl-NL" altLang="zh-CN">
              <a:latin typeface="Tahoma" charset="0"/>
              <a:ea typeface="MS PGothic" charset="0"/>
            </a:endParaRPr>
          </a:p>
          <a:p>
            <a:endParaRPr kumimoji="0" lang="nl-NL" altLang="zh-CN">
              <a:latin typeface="Tahoma" charset="0"/>
              <a:ea typeface="MS PGothic" charset="0"/>
            </a:endParaRPr>
          </a:p>
          <a:p>
            <a:endParaRPr kumimoji="0" lang="nl-NL">
              <a:latin typeface="Tahoma" charset="0"/>
              <a:ea typeface="MS PGothic" charset="0"/>
            </a:endParaRPr>
          </a:p>
        </p:txBody>
      </p:sp>
      <p:pic>
        <p:nvPicPr>
          <p:cNvPr id="75779" name="image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74926"/>
            <a:ext cx="9144000" cy="227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0" name="Content Placeholder 2"/>
          <p:cNvSpPr txBox="1">
            <a:spLocks/>
          </p:cNvSpPr>
          <p:nvPr/>
        </p:nvSpPr>
        <p:spPr bwMode="auto">
          <a:xfrm>
            <a:off x="925518" y="1828805"/>
            <a:ext cx="7748587" cy="418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195263" indent="-195263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pPr eaLnBrk="0">
              <a:lnSpc>
                <a:spcPts val="2500"/>
              </a:lnSpc>
              <a:buClr>
                <a:srgbClr val="00A6D6"/>
              </a:buClr>
              <a:buFontTx/>
              <a:buChar char="•"/>
            </a:pPr>
            <a:r>
              <a:rPr kumimoji="0" lang="en-US" altLang="zh-CN" sz="1969" dirty="0"/>
              <a:t>When a system</a:t>
            </a:r>
            <a:r>
              <a:rPr kumimoji="0" lang="en-US" sz="1969" dirty="0"/>
              <a:t>’</a:t>
            </a:r>
            <a:r>
              <a:rPr kumimoji="0" lang="en-US" altLang="zh-CN" sz="1969" dirty="0"/>
              <a:t>s design is </a:t>
            </a:r>
            <a:r>
              <a:rPr kumimoji="0" lang="en-US" altLang="zh-CN" sz="1969" dirty="0">
                <a:solidFill>
                  <a:srgbClr val="ADC610"/>
                </a:solidFill>
              </a:rPr>
              <a:t>unknown</a:t>
            </a:r>
            <a:r>
              <a:rPr kumimoji="0" lang="en-US" altLang="zh-CN" sz="1969" dirty="0"/>
              <a:t>, it can be </a:t>
            </a:r>
            <a:r>
              <a:rPr kumimoji="0" lang="en-US" altLang="zh-CN" sz="1969" dirty="0">
                <a:solidFill>
                  <a:srgbClr val="ADC610"/>
                </a:solidFill>
              </a:rPr>
              <a:t>learned</a:t>
            </a:r>
            <a:r>
              <a:rPr kumimoji="0" lang="en-US" altLang="zh-CN" sz="1969" dirty="0"/>
              <a:t> from </a:t>
            </a:r>
            <a:r>
              <a:rPr kumimoji="0" lang="en-US" altLang="zh-CN" sz="1969" dirty="0">
                <a:solidFill>
                  <a:srgbClr val="108BD9"/>
                </a:solidFill>
              </a:rPr>
              <a:t>system interactions (in advanced testing &amp; reverse engineering course)</a:t>
            </a:r>
          </a:p>
        </p:txBody>
      </p:sp>
      <p:sp>
        <p:nvSpPr>
          <p:cNvPr id="75781" name="TextBox 6"/>
          <p:cNvSpPr txBox="1">
            <a:spLocks noChangeArrowheads="1"/>
          </p:cNvSpPr>
          <p:nvPr/>
        </p:nvSpPr>
        <p:spPr bwMode="auto">
          <a:xfrm>
            <a:off x="2592393" y="5157789"/>
            <a:ext cx="1877081" cy="400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2180">
                <a:latin typeface="Gill Sans" charset="0"/>
              </a:rPr>
              <a:t>Queries (input)</a:t>
            </a:r>
          </a:p>
        </p:txBody>
      </p:sp>
      <p:sp>
        <p:nvSpPr>
          <p:cNvPr id="75782" name="TextBox 7"/>
          <p:cNvSpPr txBox="1">
            <a:spLocks noChangeArrowheads="1"/>
          </p:cNvSpPr>
          <p:nvPr/>
        </p:nvSpPr>
        <p:spPr bwMode="auto">
          <a:xfrm>
            <a:off x="6207130" y="5445125"/>
            <a:ext cx="2704358" cy="541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3094">
                <a:solidFill>
                  <a:srgbClr val="108BD9"/>
                </a:solidFill>
              </a:rPr>
              <a:t>Active learning</a:t>
            </a:r>
          </a:p>
        </p:txBody>
      </p:sp>
      <p:sp>
        <p:nvSpPr>
          <p:cNvPr id="75783" name="Curved Up Arrow 8"/>
          <p:cNvSpPr>
            <a:spLocks noChangeArrowheads="1"/>
          </p:cNvSpPr>
          <p:nvPr/>
        </p:nvSpPr>
        <p:spPr bwMode="auto">
          <a:xfrm flipH="1">
            <a:off x="449265" y="4630738"/>
            <a:ext cx="5595937" cy="1355725"/>
          </a:xfrm>
          <a:prstGeom prst="curvedUpArrow">
            <a:avLst>
              <a:gd name="adj1" fmla="val 24995"/>
              <a:gd name="adj2" fmla="val 49952"/>
              <a:gd name="adj3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0" tIns="45710" rIns="91420" bIns="45710"/>
          <a:lstStyle/>
          <a:p>
            <a:pPr algn="l" eaLnBrk="0" hangingPunct="0"/>
            <a:endParaRPr lang="zh-CN" altLang="en-US" sz="1266">
              <a:latin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B865D6-646F-FB4C-B270-D73612F4E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D7596-BE9B-B345-A100-A6456C78121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788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dirty="0">
                <a:latin typeface="Bookman Old Style" charset="0"/>
                <a:ea typeface="MS PGothic" charset="0"/>
              </a:rPr>
              <a:t>State Transition Diagrams (MCs)</a:t>
            </a:r>
          </a:p>
        </p:txBody>
      </p:sp>
      <p:sp>
        <p:nvSpPr>
          <p:cNvPr id="120834" name="Oval 11"/>
          <p:cNvSpPr>
            <a:spLocks noChangeArrowheads="1"/>
          </p:cNvSpPr>
          <p:nvPr/>
        </p:nvSpPr>
        <p:spPr bwMode="auto">
          <a:xfrm>
            <a:off x="5148263" y="2997200"/>
            <a:ext cx="838200" cy="838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35" name="Text Box 13"/>
          <p:cNvSpPr txBox="1">
            <a:spLocks noChangeArrowheads="1"/>
          </p:cNvSpPr>
          <p:nvPr/>
        </p:nvSpPr>
        <p:spPr bwMode="auto">
          <a:xfrm>
            <a:off x="5329238" y="3103563"/>
            <a:ext cx="409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3200" b="1" i="1">
                <a:latin typeface="Arial" charset="0"/>
              </a:rPr>
              <a:t>1</a:t>
            </a:r>
          </a:p>
        </p:txBody>
      </p:sp>
      <p:sp>
        <p:nvSpPr>
          <p:cNvPr id="120836" name="Oval 14"/>
          <p:cNvSpPr>
            <a:spLocks noChangeArrowheads="1"/>
          </p:cNvSpPr>
          <p:nvPr/>
        </p:nvSpPr>
        <p:spPr bwMode="auto">
          <a:xfrm>
            <a:off x="7815263" y="2997200"/>
            <a:ext cx="838200" cy="838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37" name="Text Box 15"/>
          <p:cNvSpPr txBox="1">
            <a:spLocks noChangeArrowheads="1"/>
          </p:cNvSpPr>
          <p:nvPr/>
        </p:nvSpPr>
        <p:spPr bwMode="auto">
          <a:xfrm>
            <a:off x="7996238" y="3103563"/>
            <a:ext cx="409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3200" b="1" i="1">
                <a:latin typeface="Arial" charset="0"/>
              </a:rPr>
              <a:t>3</a:t>
            </a:r>
          </a:p>
        </p:txBody>
      </p:sp>
      <p:sp>
        <p:nvSpPr>
          <p:cNvPr id="120838" name="Oval 16"/>
          <p:cNvSpPr>
            <a:spLocks noChangeArrowheads="1"/>
          </p:cNvSpPr>
          <p:nvPr/>
        </p:nvSpPr>
        <p:spPr bwMode="auto">
          <a:xfrm>
            <a:off x="6443663" y="4064000"/>
            <a:ext cx="838200" cy="838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39" name="Text Box 17"/>
          <p:cNvSpPr txBox="1">
            <a:spLocks noChangeArrowheads="1"/>
          </p:cNvSpPr>
          <p:nvPr/>
        </p:nvSpPr>
        <p:spPr bwMode="auto">
          <a:xfrm>
            <a:off x="6624638" y="4170363"/>
            <a:ext cx="409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3200" b="1" i="1">
                <a:latin typeface="Arial" charset="0"/>
              </a:rPr>
              <a:t>2</a:t>
            </a:r>
          </a:p>
        </p:txBody>
      </p:sp>
      <p:sp>
        <p:nvSpPr>
          <p:cNvPr id="120840" name="Freeform 21"/>
          <p:cNvSpPr>
            <a:spLocks/>
          </p:cNvSpPr>
          <p:nvPr/>
        </p:nvSpPr>
        <p:spPr bwMode="auto">
          <a:xfrm>
            <a:off x="5135563" y="2413000"/>
            <a:ext cx="406400" cy="660400"/>
          </a:xfrm>
          <a:custGeom>
            <a:avLst/>
            <a:gdLst>
              <a:gd name="T0" fmla="*/ 2147483647 w 256"/>
              <a:gd name="T1" fmla="*/ 2147483647 h 416"/>
              <a:gd name="T2" fmla="*/ 2147483647 w 256"/>
              <a:gd name="T3" fmla="*/ 2147483647 h 416"/>
              <a:gd name="T4" fmla="*/ 2147483647 w 256"/>
              <a:gd name="T5" fmla="*/ 2147483647 h 416"/>
              <a:gd name="T6" fmla="*/ 2147483647 w 256"/>
              <a:gd name="T7" fmla="*/ 2147483647 h 416"/>
              <a:gd name="T8" fmla="*/ 2147483647 w 256"/>
              <a:gd name="T9" fmla="*/ 2147483647 h 416"/>
              <a:gd name="T10" fmla="*/ 2147483647 w 256"/>
              <a:gd name="T11" fmla="*/ 2147483647 h 41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6"/>
              <a:gd name="T19" fmla="*/ 0 h 416"/>
              <a:gd name="T20" fmla="*/ 256 w 256"/>
              <a:gd name="T21" fmla="*/ 416 h 41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6" h="416">
                <a:moveTo>
                  <a:pt x="104" y="416"/>
                </a:moveTo>
                <a:cubicBezTo>
                  <a:pt x="60" y="328"/>
                  <a:pt x="16" y="240"/>
                  <a:pt x="8" y="176"/>
                </a:cubicBezTo>
                <a:cubicBezTo>
                  <a:pt x="0" y="112"/>
                  <a:pt x="24" y="56"/>
                  <a:pt x="56" y="32"/>
                </a:cubicBezTo>
                <a:cubicBezTo>
                  <a:pt x="88" y="8"/>
                  <a:pt x="168" y="0"/>
                  <a:pt x="200" y="32"/>
                </a:cubicBezTo>
                <a:cubicBezTo>
                  <a:pt x="232" y="64"/>
                  <a:pt x="240" y="168"/>
                  <a:pt x="248" y="224"/>
                </a:cubicBezTo>
                <a:cubicBezTo>
                  <a:pt x="256" y="280"/>
                  <a:pt x="248" y="344"/>
                  <a:pt x="248" y="368"/>
                </a:cubicBezTo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841" name="Freeform 22"/>
          <p:cNvSpPr>
            <a:spLocks/>
          </p:cNvSpPr>
          <p:nvPr/>
        </p:nvSpPr>
        <p:spPr bwMode="auto">
          <a:xfrm>
            <a:off x="5834063" y="2768600"/>
            <a:ext cx="2133600" cy="304800"/>
          </a:xfrm>
          <a:custGeom>
            <a:avLst/>
            <a:gdLst>
              <a:gd name="T0" fmla="*/ 0 w 1296"/>
              <a:gd name="T1" fmla="*/ 2147483647 h 192"/>
              <a:gd name="T2" fmla="*/ 2147483647 w 1296"/>
              <a:gd name="T3" fmla="*/ 0 h 192"/>
              <a:gd name="T4" fmla="*/ 2147483647 w 1296"/>
              <a:gd name="T5" fmla="*/ 2147483647 h 192"/>
              <a:gd name="T6" fmla="*/ 0 60000 65536"/>
              <a:gd name="T7" fmla="*/ 0 60000 65536"/>
              <a:gd name="T8" fmla="*/ 0 60000 65536"/>
              <a:gd name="T9" fmla="*/ 0 w 1296"/>
              <a:gd name="T10" fmla="*/ 0 h 192"/>
              <a:gd name="T11" fmla="*/ 1296 w 1296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96" h="192">
                <a:moveTo>
                  <a:pt x="0" y="192"/>
                </a:moveTo>
                <a:cubicBezTo>
                  <a:pt x="180" y="96"/>
                  <a:pt x="360" y="0"/>
                  <a:pt x="576" y="0"/>
                </a:cubicBezTo>
                <a:cubicBezTo>
                  <a:pt x="792" y="0"/>
                  <a:pt x="1176" y="160"/>
                  <a:pt x="1296" y="192"/>
                </a:cubicBezTo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842" name="Freeform 23"/>
          <p:cNvSpPr>
            <a:spLocks/>
          </p:cNvSpPr>
          <p:nvPr/>
        </p:nvSpPr>
        <p:spPr bwMode="auto">
          <a:xfrm>
            <a:off x="5605463" y="3835400"/>
            <a:ext cx="838200" cy="685800"/>
          </a:xfrm>
          <a:custGeom>
            <a:avLst/>
            <a:gdLst>
              <a:gd name="T0" fmla="*/ 0 w 528"/>
              <a:gd name="T1" fmla="*/ 0 h 432"/>
              <a:gd name="T2" fmla="*/ 2147483647 w 528"/>
              <a:gd name="T3" fmla="*/ 2147483647 h 432"/>
              <a:gd name="T4" fmla="*/ 2147483647 w 528"/>
              <a:gd name="T5" fmla="*/ 2147483647 h 432"/>
              <a:gd name="T6" fmla="*/ 0 60000 65536"/>
              <a:gd name="T7" fmla="*/ 0 60000 65536"/>
              <a:gd name="T8" fmla="*/ 0 60000 65536"/>
              <a:gd name="T9" fmla="*/ 0 w 528"/>
              <a:gd name="T10" fmla="*/ 0 h 432"/>
              <a:gd name="T11" fmla="*/ 528 w 528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28" h="432">
                <a:moveTo>
                  <a:pt x="0" y="0"/>
                </a:moveTo>
                <a:cubicBezTo>
                  <a:pt x="28" y="132"/>
                  <a:pt x="56" y="264"/>
                  <a:pt x="144" y="336"/>
                </a:cubicBezTo>
                <a:cubicBezTo>
                  <a:pt x="232" y="408"/>
                  <a:pt x="464" y="416"/>
                  <a:pt x="528" y="432"/>
                </a:cubicBezTo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843" name="Text Box 24"/>
          <p:cNvSpPr txBox="1">
            <a:spLocks noChangeArrowheads="1"/>
          </p:cNvSpPr>
          <p:nvPr/>
        </p:nvSpPr>
        <p:spPr bwMode="auto">
          <a:xfrm>
            <a:off x="5484813" y="2252663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hlink"/>
                </a:solidFill>
                <a:latin typeface="Arial" charset="0"/>
              </a:rPr>
              <a:t>0.5</a:t>
            </a:r>
          </a:p>
        </p:txBody>
      </p:sp>
      <p:sp>
        <p:nvSpPr>
          <p:cNvPr id="120844" name="Text Box 25"/>
          <p:cNvSpPr txBox="1">
            <a:spLocks noChangeArrowheads="1"/>
          </p:cNvSpPr>
          <p:nvPr/>
        </p:nvSpPr>
        <p:spPr bwMode="auto">
          <a:xfrm>
            <a:off x="6519863" y="2328863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hlink"/>
                </a:solidFill>
                <a:latin typeface="Arial" charset="0"/>
              </a:rPr>
              <a:t>0.2</a:t>
            </a:r>
          </a:p>
        </p:txBody>
      </p:sp>
      <p:sp>
        <p:nvSpPr>
          <p:cNvPr id="120845" name="Text Box 26"/>
          <p:cNvSpPr txBox="1">
            <a:spLocks noChangeArrowheads="1"/>
          </p:cNvSpPr>
          <p:nvPr/>
        </p:nvSpPr>
        <p:spPr bwMode="auto">
          <a:xfrm>
            <a:off x="5224463" y="4292600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hlink"/>
                </a:solidFill>
                <a:latin typeface="Arial" charset="0"/>
              </a:rPr>
              <a:t>0.3</a:t>
            </a:r>
          </a:p>
        </p:txBody>
      </p:sp>
      <p:sp>
        <p:nvSpPr>
          <p:cNvPr id="120846" name="Text Box 27"/>
          <p:cNvSpPr txBox="1">
            <a:spLocks noChangeArrowheads="1"/>
          </p:cNvSpPr>
          <p:nvPr/>
        </p:nvSpPr>
        <p:spPr bwMode="auto">
          <a:xfrm>
            <a:off x="1760538" y="3030538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hlink"/>
                </a:solidFill>
                <a:latin typeface="Arial" charset="0"/>
              </a:rPr>
              <a:t>0.5</a:t>
            </a:r>
          </a:p>
        </p:txBody>
      </p:sp>
      <p:sp>
        <p:nvSpPr>
          <p:cNvPr id="120847" name="Text Box 28"/>
          <p:cNvSpPr txBox="1">
            <a:spLocks noChangeArrowheads="1"/>
          </p:cNvSpPr>
          <p:nvPr/>
        </p:nvSpPr>
        <p:spPr bwMode="auto">
          <a:xfrm>
            <a:off x="1762125" y="3563938"/>
            <a:ext cx="608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hlink"/>
                </a:solidFill>
                <a:latin typeface="Arial" charset="0"/>
              </a:rPr>
              <a:t>0.3</a:t>
            </a:r>
          </a:p>
        </p:txBody>
      </p:sp>
      <p:sp>
        <p:nvSpPr>
          <p:cNvPr id="120848" name="Text Box 29"/>
          <p:cNvSpPr txBox="1">
            <a:spLocks noChangeArrowheads="1"/>
          </p:cNvSpPr>
          <p:nvPr/>
        </p:nvSpPr>
        <p:spPr bwMode="auto">
          <a:xfrm>
            <a:off x="1760538" y="4097338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hlink"/>
                </a:solidFill>
                <a:latin typeface="Arial" charset="0"/>
              </a:rPr>
              <a:t>0.2</a:t>
            </a:r>
          </a:p>
        </p:txBody>
      </p:sp>
      <p:pic>
        <p:nvPicPr>
          <p:cNvPr id="120849" name="Picture 3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8" y="3017838"/>
            <a:ext cx="3600450" cy="153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50" name="Freeform 31"/>
          <p:cNvSpPr>
            <a:spLocks/>
          </p:cNvSpPr>
          <p:nvPr/>
        </p:nvSpPr>
        <p:spPr bwMode="auto">
          <a:xfrm>
            <a:off x="5910263" y="3683000"/>
            <a:ext cx="685800" cy="457200"/>
          </a:xfrm>
          <a:custGeom>
            <a:avLst/>
            <a:gdLst>
              <a:gd name="T0" fmla="*/ 2147483647 w 432"/>
              <a:gd name="T1" fmla="*/ 2147483647 h 288"/>
              <a:gd name="T2" fmla="*/ 2147483647 w 432"/>
              <a:gd name="T3" fmla="*/ 2147483647 h 288"/>
              <a:gd name="T4" fmla="*/ 0 w 432"/>
              <a:gd name="T5" fmla="*/ 0 h 288"/>
              <a:gd name="T6" fmla="*/ 0 60000 65536"/>
              <a:gd name="T7" fmla="*/ 0 60000 65536"/>
              <a:gd name="T8" fmla="*/ 0 60000 65536"/>
              <a:gd name="T9" fmla="*/ 0 w 432"/>
              <a:gd name="T10" fmla="*/ 0 h 288"/>
              <a:gd name="T11" fmla="*/ 432 w 432"/>
              <a:gd name="T12" fmla="*/ 288 h 2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288">
                <a:moveTo>
                  <a:pt x="432" y="288"/>
                </a:moveTo>
                <a:cubicBezTo>
                  <a:pt x="396" y="192"/>
                  <a:pt x="360" y="96"/>
                  <a:pt x="288" y="48"/>
                </a:cubicBezTo>
                <a:cubicBezTo>
                  <a:pt x="216" y="0"/>
                  <a:pt x="48" y="8"/>
                  <a:pt x="0" y="0"/>
                </a:cubicBezTo>
              </a:path>
            </a:pathLst>
          </a:custGeom>
          <a:noFill/>
          <a:ln w="28575">
            <a:solidFill>
              <a:srgbClr val="1AFA35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851" name="Freeform 33"/>
          <p:cNvSpPr>
            <a:spLocks/>
          </p:cNvSpPr>
          <p:nvPr/>
        </p:nvSpPr>
        <p:spPr bwMode="auto">
          <a:xfrm>
            <a:off x="8196263" y="2374900"/>
            <a:ext cx="431800" cy="673100"/>
          </a:xfrm>
          <a:custGeom>
            <a:avLst/>
            <a:gdLst>
              <a:gd name="T0" fmla="*/ 2147483647 w 272"/>
              <a:gd name="T1" fmla="*/ 2147483647 h 424"/>
              <a:gd name="T2" fmla="*/ 0 w 272"/>
              <a:gd name="T3" fmla="*/ 2147483647 h 424"/>
              <a:gd name="T4" fmla="*/ 2147483647 w 272"/>
              <a:gd name="T5" fmla="*/ 2147483647 h 424"/>
              <a:gd name="T6" fmla="*/ 2147483647 w 272"/>
              <a:gd name="T7" fmla="*/ 2147483647 h 424"/>
              <a:gd name="T8" fmla="*/ 2147483647 w 272"/>
              <a:gd name="T9" fmla="*/ 2147483647 h 424"/>
              <a:gd name="T10" fmla="*/ 2147483647 w 272"/>
              <a:gd name="T11" fmla="*/ 2147483647 h 4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72"/>
              <a:gd name="T19" fmla="*/ 0 h 424"/>
              <a:gd name="T20" fmla="*/ 272 w 272"/>
              <a:gd name="T21" fmla="*/ 424 h 4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72" h="424">
                <a:moveTo>
                  <a:pt x="48" y="376"/>
                </a:moveTo>
                <a:cubicBezTo>
                  <a:pt x="24" y="308"/>
                  <a:pt x="0" y="240"/>
                  <a:pt x="0" y="184"/>
                </a:cubicBezTo>
                <a:cubicBezTo>
                  <a:pt x="0" y="128"/>
                  <a:pt x="8" y="64"/>
                  <a:pt x="48" y="40"/>
                </a:cubicBezTo>
                <a:cubicBezTo>
                  <a:pt x="88" y="16"/>
                  <a:pt x="208" y="0"/>
                  <a:pt x="240" y="40"/>
                </a:cubicBezTo>
                <a:cubicBezTo>
                  <a:pt x="272" y="80"/>
                  <a:pt x="256" y="216"/>
                  <a:pt x="240" y="280"/>
                </a:cubicBezTo>
                <a:cubicBezTo>
                  <a:pt x="224" y="344"/>
                  <a:pt x="160" y="400"/>
                  <a:pt x="144" y="424"/>
                </a:cubicBez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852" name="Freeform 35"/>
          <p:cNvSpPr>
            <a:spLocks/>
          </p:cNvSpPr>
          <p:nvPr/>
        </p:nvSpPr>
        <p:spPr bwMode="auto">
          <a:xfrm>
            <a:off x="7281863" y="3835400"/>
            <a:ext cx="914400" cy="685800"/>
          </a:xfrm>
          <a:custGeom>
            <a:avLst/>
            <a:gdLst>
              <a:gd name="T0" fmla="*/ 2147483647 w 576"/>
              <a:gd name="T1" fmla="*/ 0 h 432"/>
              <a:gd name="T2" fmla="*/ 2147483647 w 576"/>
              <a:gd name="T3" fmla="*/ 2147483647 h 432"/>
              <a:gd name="T4" fmla="*/ 0 w 576"/>
              <a:gd name="T5" fmla="*/ 2147483647 h 432"/>
              <a:gd name="T6" fmla="*/ 0 60000 65536"/>
              <a:gd name="T7" fmla="*/ 0 60000 65536"/>
              <a:gd name="T8" fmla="*/ 0 60000 65536"/>
              <a:gd name="T9" fmla="*/ 0 w 576"/>
              <a:gd name="T10" fmla="*/ 0 h 432"/>
              <a:gd name="T11" fmla="*/ 576 w 576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6" h="432">
                <a:moveTo>
                  <a:pt x="576" y="0"/>
                </a:moveTo>
                <a:cubicBezTo>
                  <a:pt x="576" y="132"/>
                  <a:pt x="576" y="264"/>
                  <a:pt x="480" y="336"/>
                </a:cubicBezTo>
                <a:cubicBezTo>
                  <a:pt x="384" y="408"/>
                  <a:pt x="192" y="420"/>
                  <a:pt x="0" y="432"/>
                </a:cubicBez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853" name="Freeform 36"/>
          <p:cNvSpPr>
            <a:spLocks/>
          </p:cNvSpPr>
          <p:nvPr/>
        </p:nvSpPr>
        <p:spPr bwMode="auto">
          <a:xfrm>
            <a:off x="7129463" y="3454400"/>
            <a:ext cx="685800" cy="685800"/>
          </a:xfrm>
          <a:custGeom>
            <a:avLst/>
            <a:gdLst>
              <a:gd name="T0" fmla="*/ 0 w 432"/>
              <a:gd name="T1" fmla="*/ 2147483647 h 432"/>
              <a:gd name="T2" fmla="*/ 2147483647 w 432"/>
              <a:gd name="T3" fmla="*/ 2147483647 h 432"/>
              <a:gd name="T4" fmla="*/ 2147483647 w 432"/>
              <a:gd name="T5" fmla="*/ 0 h 432"/>
              <a:gd name="T6" fmla="*/ 0 60000 65536"/>
              <a:gd name="T7" fmla="*/ 0 60000 65536"/>
              <a:gd name="T8" fmla="*/ 0 60000 65536"/>
              <a:gd name="T9" fmla="*/ 0 w 432"/>
              <a:gd name="T10" fmla="*/ 0 h 432"/>
              <a:gd name="T11" fmla="*/ 432 w 432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32">
                <a:moveTo>
                  <a:pt x="0" y="432"/>
                </a:moveTo>
                <a:cubicBezTo>
                  <a:pt x="12" y="300"/>
                  <a:pt x="24" y="168"/>
                  <a:pt x="96" y="96"/>
                </a:cubicBezTo>
                <a:cubicBezTo>
                  <a:pt x="168" y="24"/>
                  <a:pt x="300" y="12"/>
                  <a:pt x="432" y="0"/>
                </a:cubicBezTo>
              </a:path>
            </a:pathLst>
          </a:custGeom>
          <a:noFill/>
          <a:ln w="28575">
            <a:solidFill>
              <a:srgbClr val="1AFA35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854" name="Text Box 37"/>
          <p:cNvSpPr txBox="1">
            <a:spLocks noChangeArrowheads="1"/>
          </p:cNvSpPr>
          <p:nvPr/>
        </p:nvSpPr>
        <p:spPr bwMode="auto">
          <a:xfrm>
            <a:off x="6215063" y="3302000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rgbClr val="1AFA35"/>
                </a:solidFill>
                <a:latin typeface="Arial" charset="0"/>
              </a:rPr>
              <a:t>0.1</a:t>
            </a:r>
          </a:p>
        </p:txBody>
      </p:sp>
      <p:sp>
        <p:nvSpPr>
          <p:cNvPr id="120855" name="Text Box 38"/>
          <p:cNvSpPr txBox="1">
            <a:spLocks noChangeArrowheads="1"/>
          </p:cNvSpPr>
          <p:nvPr/>
        </p:nvSpPr>
        <p:spPr bwMode="auto">
          <a:xfrm>
            <a:off x="6902450" y="3073400"/>
            <a:ext cx="608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rgbClr val="1AFA35"/>
                </a:solidFill>
                <a:latin typeface="Arial" charset="0"/>
              </a:rPr>
              <a:t>0.9</a:t>
            </a:r>
          </a:p>
        </p:txBody>
      </p:sp>
      <p:sp>
        <p:nvSpPr>
          <p:cNvPr id="120856" name="Text Box 39"/>
          <p:cNvSpPr txBox="1">
            <a:spLocks noChangeArrowheads="1"/>
          </p:cNvSpPr>
          <p:nvPr/>
        </p:nvSpPr>
        <p:spPr bwMode="auto">
          <a:xfrm>
            <a:off x="8196263" y="2006600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accent2"/>
                </a:solidFill>
                <a:latin typeface="Arial" charset="0"/>
              </a:rPr>
              <a:t>0.6</a:t>
            </a:r>
          </a:p>
        </p:txBody>
      </p:sp>
      <p:sp>
        <p:nvSpPr>
          <p:cNvPr id="120857" name="Text Box 40"/>
          <p:cNvSpPr txBox="1">
            <a:spLocks noChangeArrowheads="1"/>
          </p:cNvSpPr>
          <p:nvPr/>
        </p:nvSpPr>
        <p:spPr bwMode="auto">
          <a:xfrm>
            <a:off x="7891463" y="4368800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accent2"/>
                </a:solidFill>
                <a:latin typeface="Arial" charset="0"/>
              </a:rPr>
              <a:t>0.4</a:t>
            </a:r>
          </a:p>
        </p:txBody>
      </p:sp>
      <p:sp>
        <p:nvSpPr>
          <p:cNvPr id="120858" name="Text Box 41"/>
          <p:cNvSpPr txBox="1">
            <a:spLocks noChangeArrowheads="1"/>
          </p:cNvSpPr>
          <p:nvPr/>
        </p:nvSpPr>
        <p:spPr bwMode="auto">
          <a:xfrm>
            <a:off x="2600325" y="3030538"/>
            <a:ext cx="608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rgbClr val="1AFA35"/>
                </a:solidFill>
                <a:latin typeface="Arial" charset="0"/>
              </a:rPr>
              <a:t>0.1</a:t>
            </a:r>
          </a:p>
        </p:txBody>
      </p:sp>
      <p:sp>
        <p:nvSpPr>
          <p:cNvPr id="120859" name="Text Box 42"/>
          <p:cNvSpPr txBox="1">
            <a:spLocks noChangeArrowheads="1"/>
          </p:cNvSpPr>
          <p:nvPr/>
        </p:nvSpPr>
        <p:spPr bwMode="auto">
          <a:xfrm>
            <a:off x="2600325" y="4106863"/>
            <a:ext cx="608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rgbClr val="1AFA35"/>
                </a:solidFill>
                <a:latin typeface="Arial" charset="0"/>
              </a:rPr>
              <a:t>0.9</a:t>
            </a:r>
          </a:p>
        </p:txBody>
      </p:sp>
      <p:sp>
        <p:nvSpPr>
          <p:cNvPr id="120860" name="Text Box 43"/>
          <p:cNvSpPr txBox="1">
            <a:spLocks noChangeArrowheads="1"/>
          </p:cNvSpPr>
          <p:nvPr/>
        </p:nvSpPr>
        <p:spPr bwMode="auto">
          <a:xfrm>
            <a:off x="3455988" y="4097338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accent2"/>
                </a:solidFill>
                <a:latin typeface="Arial" charset="0"/>
              </a:rPr>
              <a:t>0.6</a:t>
            </a:r>
          </a:p>
        </p:txBody>
      </p:sp>
      <p:sp>
        <p:nvSpPr>
          <p:cNvPr id="120861" name="Text Box 44"/>
          <p:cNvSpPr txBox="1">
            <a:spLocks noChangeArrowheads="1"/>
          </p:cNvSpPr>
          <p:nvPr/>
        </p:nvSpPr>
        <p:spPr bwMode="auto">
          <a:xfrm>
            <a:off x="3465513" y="3582988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accent2"/>
                </a:solidFill>
                <a:latin typeface="Arial" charset="0"/>
              </a:rPr>
              <a:t>0.4</a:t>
            </a:r>
          </a:p>
        </p:txBody>
      </p:sp>
      <p:sp>
        <p:nvSpPr>
          <p:cNvPr id="120862" name="Text Box 45"/>
          <p:cNvSpPr txBox="1">
            <a:spLocks noChangeArrowheads="1"/>
          </p:cNvSpPr>
          <p:nvPr/>
        </p:nvSpPr>
        <p:spPr bwMode="auto">
          <a:xfrm>
            <a:off x="2598738" y="3563938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latin typeface="Arial" charset="0"/>
              </a:rPr>
              <a:t>0.0</a:t>
            </a:r>
          </a:p>
        </p:txBody>
      </p:sp>
      <p:sp>
        <p:nvSpPr>
          <p:cNvPr id="120863" name="Text Box 46"/>
          <p:cNvSpPr txBox="1">
            <a:spLocks noChangeArrowheads="1"/>
          </p:cNvSpPr>
          <p:nvPr/>
        </p:nvSpPr>
        <p:spPr bwMode="auto">
          <a:xfrm>
            <a:off x="3457575" y="3030538"/>
            <a:ext cx="608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latin typeface="Arial" charset="0"/>
              </a:rPr>
              <a:t>0.0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506DDD-F0A1-8641-845E-BD1A9B5FE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D7596-BE9B-B345-A100-A6456C78121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8363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TextBox 2"/>
          <p:cNvSpPr txBox="1">
            <a:spLocks noChangeArrowheads="1"/>
          </p:cNvSpPr>
          <p:nvPr/>
        </p:nvSpPr>
        <p:spPr bwMode="auto">
          <a:xfrm>
            <a:off x="5224463" y="4902200"/>
            <a:ext cx="341788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/>
              <a:t>P(a|1)=0.8,P(b|1)=0.2</a:t>
            </a:r>
          </a:p>
          <a:p>
            <a:r>
              <a:rPr kumimoji="0" lang="en-US" altLang="zh-CN"/>
              <a:t>P(a|2)=0.3,P(b|2)=0.7</a:t>
            </a:r>
          </a:p>
          <a:p>
            <a:r>
              <a:rPr kumimoji="0" lang="en-US" altLang="zh-CN"/>
              <a:t>P(a|3)=0.5,P(b|3)=0.5</a:t>
            </a: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>
                <a:latin typeface="Bookman Old Style" charset="0"/>
                <a:ea typeface="MS PGothic" charset="0"/>
              </a:rPr>
              <a:t>State Transition Diagrams with Output Probabilities</a:t>
            </a:r>
          </a:p>
        </p:txBody>
      </p:sp>
      <p:sp>
        <p:nvSpPr>
          <p:cNvPr id="121859" name="Oval 11"/>
          <p:cNvSpPr>
            <a:spLocks noChangeArrowheads="1"/>
          </p:cNvSpPr>
          <p:nvPr/>
        </p:nvSpPr>
        <p:spPr bwMode="auto">
          <a:xfrm>
            <a:off x="5148263" y="2997200"/>
            <a:ext cx="838200" cy="838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0" name="Text Box 13"/>
          <p:cNvSpPr txBox="1">
            <a:spLocks noChangeArrowheads="1"/>
          </p:cNvSpPr>
          <p:nvPr/>
        </p:nvSpPr>
        <p:spPr bwMode="auto">
          <a:xfrm>
            <a:off x="5329238" y="3103563"/>
            <a:ext cx="409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3200" b="1" i="1">
                <a:latin typeface="Arial" charset="0"/>
              </a:rPr>
              <a:t>1</a:t>
            </a:r>
          </a:p>
        </p:txBody>
      </p:sp>
      <p:sp>
        <p:nvSpPr>
          <p:cNvPr id="121861" name="Oval 14"/>
          <p:cNvSpPr>
            <a:spLocks noChangeArrowheads="1"/>
          </p:cNvSpPr>
          <p:nvPr/>
        </p:nvSpPr>
        <p:spPr bwMode="auto">
          <a:xfrm>
            <a:off x="7815263" y="2997200"/>
            <a:ext cx="838200" cy="838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2" name="Text Box 15"/>
          <p:cNvSpPr txBox="1">
            <a:spLocks noChangeArrowheads="1"/>
          </p:cNvSpPr>
          <p:nvPr/>
        </p:nvSpPr>
        <p:spPr bwMode="auto">
          <a:xfrm>
            <a:off x="7996238" y="3103563"/>
            <a:ext cx="409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3200" b="1" i="1">
                <a:latin typeface="Arial" charset="0"/>
              </a:rPr>
              <a:t>3</a:t>
            </a:r>
          </a:p>
        </p:txBody>
      </p:sp>
      <p:sp>
        <p:nvSpPr>
          <p:cNvPr id="121863" name="Oval 16"/>
          <p:cNvSpPr>
            <a:spLocks noChangeArrowheads="1"/>
          </p:cNvSpPr>
          <p:nvPr/>
        </p:nvSpPr>
        <p:spPr bwMode="auto">
          <a:xfrm>
            <a:off x="6443663" y="4064000"/>
            <a:ext cx="838200" cy="838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4" name="Text Box 17"/>
          <p:cNvSpPr txBox="1">
            <a:spLocks noChangeArrowheads="1"/>
          </p:cNvSpPr>
          <p:nvPr/>
        </p:nvSpPr>
        <p:spPr bwMode="auto">
          <a:xfrm>
            <a:off x="6624638" y="4170363"/>
            <a:ext cx="409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3200" b="1" i="1">
                <a:latin typeface="Arial" charset="0"/>
              </a:rPr>
              <a:t>2</a:t>
            </a:r>
          </a:p>
        </p:txBody>
      </p:sp>
      <p:sp>
        <p:nvSpPr>
          <p:cNvPr id="121865" name="Freeform 21"/>
          <p:cNvSpPr>
            <a:spLocks/>
          </p:cNvSpPr>
          <p:nvPr/>
        </p:nvSpPr>
        <p:spPr bwMode="auto">
          <a:xfrm>
            <a:off x="5135563" y="2413000"/>
            <a:ext cx="406400" cy="660400"/>
          </a:xfrm>
          <a:custGeom>
            <a:avLst/>
            <a:gdLst>
              <a:gd name="T0" fmla="*/ 2147483647 w 256"/>
              <a:gd name="T1" fmla="*/ 2147483647 h 416"/>
              <a:gd name="T2" fmla="*/ 2147483647 w 256"/>
              <a:gd name="T3" fmla="*/ 2147483647 h 416"/>
              <a:gd name="T4" fmla="*/ 2147483647 w 256"/>
              <a:gd name="T5" fmla="*/ 2147483647 h 416"/>
              <a:gd name="T6" fmla="*/ 2147483647 w 256"/>
              <a:gd name="T7" fmla="*/ 2147483647 h 416"/>
              <a:gd name="T8" fmla="*/ 2147483647 w 256"/>
              <a:gd name="T9" fmla="*/ 2147483647 h 416"/>
              <a:gd name="T10" fmla="*/ 2147483647 w 256"/>
              <a:gd name="T11" fmla="*/ 2147483647 h 41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6"/>
              <a:gd name="T19" fmla="*/ 0 h 416"/>
              <a:gd name="T20" fmla="*/ 256 w 256"/>
              <a:gd name="T21" fmla="*/ 416 h 41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6" h="416">
                <a:moveTo>
                  <a:pt x="104" y="416"/>
                </a:moveTo>
                <a:cubicBezTo>
                  <a:pt x="60" y="328"/>
                  <a:pt x="16" y="240"/>
                  <a:pt x="8" y="176"/>
                </a:cubicBezTo>
                <a:cubicBezTo>
                  <a:pt x="0" y="112"/>
                  <a:pt x="24" y="56"/>
                  <a:pt x="56" y="32"/>
                </a:cubicBezTo>
                <a:cubicBezTo>
                  <a:pt x="88" y="8"/>
                  <a:pt x="168" y="0"/>
                  <a:pt x="200" y="32"/>
                </a:cubicBezTo>
                <a:cubicBezTo>
                  <a:pt x="232" y="64"/>
                  <a:pt x="240" y="168"/>
                  <a:pt x="248" y="224"/>
                </a:cubicBezTo>
                <a:cubicBezTo>
                  <a:pt x="256" y="280"/>
                  <a:pt x="248" y="344"/>
                  <a:pt x="248" y="368"/>
                </a:cubicBezTo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866" name="Freeform 22"/>
          <p:cNvSpPr>
            <a:spLocks/>
          </p:cNvSpPr>
          <p:nvPr/>
        </p:nvSpPr>
        <p:spPr bwMode="auto">
          <a:xfrm>
            <a:off x="5834063" y="2768600"/>
            <a:ext cx="2133600" cy="304800"/>
          </a:xfrm>
          <a:custGeom>
            <a:avLst/>
            <a:gdLst>
              <a:gd name="T0" fmla="*/ 0 w 1296"/>
              <a:gd name="T1" fmla="*/ 2147483647 h 192"/>
              <a:gd name="T2" fmla="*/ 2147483647 w 1296"/>
              <a:gd name="T3" fmla="*/ 0 h 192"/>
              <a:gd name="T4" fmla="*/ 2147483647 w 1296"/>
              <a:gd name="T5" fmla="*/ 2147483647 h 192"/>
              <a:gd name="T6" fmla="*/ 0 60000 65536"/>
              <a:gd name="T7" fmla="*/ 0 60000 65536"/>
              <a:gd name="T8" fmla="*/ 0 60000 65536"/>
              <a:gd name="T9" fmla="*/ 0 w 1296"/>
              <a:gd name="T10" fmla="*/ 0 h 192"/>
              <a:gd name="T11" fmla="*/ 1296 w 1296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96" h="192">
                <a:moveTo>
                  <a:pt x="0" y="192"/>
                </a:moveTo>
                <a:cubicBezTo>
                  <a:pt x="180" y="96"/>
                  <a:pt x="360" y="0"/>
                  <a:pt x="576" y="0"/>
                </a:cubicBezTo>
                <a:cubicBezTo>
                  <a:pt x="792" y="0"/>
                  <a:pt x="1176" y="160"/>
                  <a:pt x="1296" y="192"/>
                </a:cubicBezTo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867" name="Freeform 23"/>
          <p:cNvSpPr>
            <a:spLocks/>
          </p:cNvSpPr>
          <p:nvPr/>
        </p:nvSpPr>
        <p:spPr bwMode="auto">
          <a:xfrm>
            <a:off x="5605463" y="3835400"/>
            <a:ext cx="838200" cy="685800"/>
          </a:xfrm>
          <a:custGeom>
            <a:avLst/>
            <a:gdLst>
              <a:gd name="T0" fmla="*/ 0 w 528"/>
              <a:gd name="T1" fmla="*/ 0 h 432"/>
              <a:gd name="T2" fmla="*/ 2147483647 w 528"/>
              <a:gd name="T3" fmla="*/ 2147483647 h 432"/>
              <a:gd name="T4" fmla="*/ 2147483647 w 528"/>
              <a:gd name="T5" fmla="*/ 2147483647 h 432"/>
              <a:gd name="T6" fmla="*/ 0 60000 65536"/>
              <a:gd name="T7" fmla="*/ 0 60000 65536"/>
              <a:gd name="T8" fmla="*/ 0 60000 65536"/>
              <a:gd name="T9" fmla="*/ 0 w 528"/>
              <a:gd name="T10" fmla="*/ 0 h 432"/>
              <a:gd name="T11" fmla="*/ 528 w 528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28" h="432">
                <a:moveTo>
                  <a:pt x="0" y="0"/>
                </a:moveTo>
                <a:cubicBezTo>
                  <a:pt x="28" y="132"/>
                  <a:pt x="56" y="264"/>
                  <a:pt x="144" y="336"/>
                </a:cubicBezTo>
                <a:cubicBezTo>
                  <a:pt x="232" y="408"/>
                  <a:pt x="464" y="416"/>
                  <a:pt x="528" y="432"/>
                </a:cubicBezTo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868" name="Text Box 24"/>
          <p:cNvSpPr txBox="1">
            <a:spLocks noChangeArrowheads="1"/>
          </p:cNvSpPr>
          <p:nvPr/>
        </p:nvSpPr>
        <p:spPr bwMode="auto">
          <a:xfrm>
            <a:off x="5484813" y="2252663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hlink"/>
                </a:solidFill>
                <a:latin typeface="Arial" charset="0"/>
              </a:rPr>
              <a:t>0.5</a:t>
            </a:r>
          </a:p>
        </p:txBody>
      </p:sp>
      <p:sp>
        <p:nvSpPr>
          <p:cNvPr id="121869" name="Text Box 25"/>
          <p:cNvSpPr txBox="1">
            <a:spLocks noChangeArrowheads="1"/>
          </p:cNvSpPr>
          <p:nvPr/>
        </p:nvSpPr>
        <p:spPr bwMode="auto">
          <a:xfrm>
            <a:off x="6519863" y="2328863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hlink"/>
                </a:solidFill>
                <a:latin typeface="Arial" charset="0"/>
              </a:rPr>
              <a:t>0.2</a:t>
            </a:r>
          </a:p>
        </p:txBody>
      </p:sp>
      <p:sp>
        <p:nvSpPr>
          <p:cNvPr id="121870" name="Text Box 26"/>
          <p:cNvSpPr txBox="1">
            <a:spLocks noChangeArrowheads="1"/>
          </p:cNvSpPr>
          <p:nvPr/>
        </p:nvSpPr>
        <p:spPr bwMode="auto">
          <a:xfrm>
            <a:off x="5224463" y="4292600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hlink"/>
                </a:solidFill>
                <a:latin typeface="Arial" charset="0"/>
              </a:rPr>
              <a:t>0.3</a:t>
            </a:r>
          </a:p>
        </p:txBody>
      </p:sp>
      <p:sp>
        <p:nvSpPr>
          <p:cNvPr id="121871" name="Text Box 27"/>
          <p:cNvSpPr txBox="1">
            <a:spLocks noChangeArrowheads="1"/>
          </p:cNvSpPr>
          <p:nvPr/>
        </p:nvSpPr>
        <p:spPr bwMode="auto">
          <a:xfrm>
            <a:off x="1760538" y="3030538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hlink"/>
                </a:solidFill>
                <a:latin typeface="Arial" charset="0"/>
              </a:rPr>
              <a:t>0.5</a:t>
            </a:r>
          </a:p>
        </p:txBody>
      </p:sp>
      <p:sp>
        <p:nvSpPr>
          <p:cNvPr id="121872" name="Text Box 28"/>
          <p:cNvSpPr txBox="1">
            <a:spLocks noChangeArrowheads="1"/>
          </p:cNvSpPr>
          <p:nvPr/>
        </p:nvSpPr>
        <p:spPr bwMode="auto">
          <a:xfrm>
            <a:off x="1762125" y="3563938"/>
            <a:ext cx="608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hlink"/>
                </a:solidFill>
                <a:latin typeface="Arial" charset="0"/>
              </a:rPr>
              <a:t>0.3</a:t>
            </a:r>
          </a:p>
        </p:txBody>
      </p:sp>
      <p:sp>
        <p:nvSpPr>
          <p:cNvPr id="121873" name="Text Box 29"/>
          <p:cNvSpPr txBox="1">
            <a:spLocks noChangeArrowheads="1"/>
          </p:cNvSpPr>
          <p:nvPr/>
        </p:nvSpPr>
        <p:spPr bwMode="auto">
          <a:xfrm>
            <a:off x="1760538" y="4097338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hlink"/>
                </a:solidFill>
                <a:latin typeface="Arial" charset="0"/>
              </a:rPr>
              <a:t>0.2</a:t>
            </a:r>
          </a:p>
        </p:txBody>
      </p:sp>
      <p:pic>
        <p:nvPicPr>
          <p:cNvPr id="121874" name="Picture 3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8" y="3017838"/>
            <a:ext cx="3600450" cy="153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875" name="Freeform 31"/>
          <p:cNvSpPr>
            <a:spLocks/>
          </p:cNvSpPr>
          <p:nvPr/>
        </p:nvSpPr>
        <p:spPr bwMode="auto">
          <a:xfrm>
            <a:off x="5910263" y="3683000"/>
            <a:ext cx="685800" cy="457200"/>
          </a:xfrm>
          <a:custGeom>
            <a:avLst/>
            <a:gdLst>
              <a:gd name="T0" fmla="*/ 2147483647 w 432"/>
              <a:gd name="T1" fmla="*/ 2147483647 h 288"/>
              <a:gd name="T2" fmla="*/ 2147483647 w 432"/>
              <a:gd name="T3" fmla="*/ 2147483647 h 288"/>
              <a:gd name="T4" fmla="*/ 0 w 432"/>
              <a:gd name="T5" fmla="*/ 0 h 288"/>
              <a:gd name="T6" fmla="*/ 0 60000 65536"/>
              <a:gd name="T7" fmla="*/ 0 60000 65536"/>
              <a:gd name="T8" fmla="*/ 0 60000 65536"/>
              <a:gd name="T9" fmla="*/ 0 w 432"/>
              <a:gd name="T10" fmla="*/ 0 h 288"/>
              <a:gd name="T11" fmla="*/ 432 w 432"/>
              <a:gd name="T12" fmla="*/ 288 h 2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288">
                <a:moveTo>
                  <a:pt x="432" y="288"/>
                </a:moveTo>
                <a:cubicBezTo>
                  <a:pt x="396" y="192"/>
                  <a:pt x="360" y="96"/>
                  <a:pt x="288" y="48"/>
                </a:cubicBezTo>
                <a:cubicBezTo>
                  <a:pt x="216" y="0"/>
                  <a:pt x="48" y="8"/>
                  <a:pt x="0" y="0"/>
                </a:cubicBezTo>
              </a:path>
            </a:pathLst>
          </a:custGeom>
          <a:noFill/>
          <a:ln w="28575">
            <a:solidFill>
              <a:srgbClr val="1AFA35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876" name="Freeform 33"/>
          <p:cNvSpPr>
            <a:spLocks/>
          </p:cNvSpPr>
          <p:nvPr/>
        </p:nvSpPr>
        <p:spPr bwMode="auto">
          <a:xfrm>
            <a:off x="8196263" y="2374900"/>
            <a:ext cx="431800" cy="673100"/>
          </a:xfrm>
          <a:custGeom>
            <a:avLst/>
            <a:gdLst>
              <a:gd name="T0" fmla="*/ 2147483647 w 272"/>
              <a:gd name="T1" fmla="*/ 2147483647 h 424"/>
              <a:gd name="T2" fmla="*/ 0 w 272"/>
              <a:gd name="T3" fmla="*/ 2147483647 h 424"/>
              <a:gd name="T4" fmla="*/ 2147483647 w 272"/>
              <a:gd name="T5" fmla="*/ 2147483647 h 424"/>
              <a:gd name="T6" fmla="*/ 2147483647 w 272"/>
              <a:gd name="T7" fmla="*/ 2147483647 h 424"/>
              <a:gd name="T8" fmla="*/ 2147483647 w 272"/>
              <a:gd name="T9" fmla="*/ 2147483647 h 424"/>
              <a:gd name="T10" fmla="*/ 2147483647 w 272"/>
              <a:gd name="T11" fmla="*/ 2147483647 h 4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72"/>
              <a:gd name="T19" fmla="*/ 0 h 424"/>
              <a:gd name="T20" fmla="*/ 272 w 272"/>
              <a:gd name="T21" fmla="*/ 424 h 4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72" h="424">
                <a:moveTo>
                  <a:pt x="48" y="376"/>
                </a:moveTo>
                <a:cubicBezTo>
                  <a:pt x="24" y="308"/>
                  <a:pt x="0" y="240"/>
                  <a:pt x="0" y="184"/>
                </a:cubicBezTo>
                <a:cubicBezTo>
                  <a:pt x="0" y="128"/>
                  <a:pt x="8" y="64"/>
                  <a:pt x="48" y="40"/>
                </a:cubicBezTo>
                <a:cubicBezTo>
                  <a:pt x="88" y="16"/>
                  <a:pt x="208" y="0"/>
                  <a:pt x="240" y="40"/>
                </a:cubicBezTo>
                <a:cubicBezTo>
                  <a:pt x="272" y="80"/>
                  <a:pt x="256" y="216"/>
                  <a:pt x="240" y="280"/>
                </a:cubicBezTo>
                <a:cubicBezTo>
                  <a:pt x="224" y="344"/>
                  <a:pt x="160" y="400"/>
                  <a:pt x="144" y="424"/>
                </a:cubicBez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877" name="Freeform 35"/>
          <p:cNvSpPr>
            <a:spLocks/>
          </p:cNvSpPr>
          <p:nvPr/>
        </p:nvSpPr>
        <p:spPr bwMode="auto">
          <a:xfrm>
            <a:off x="7281863" y="3835400"/>
            <a:ext cx="914400" cy="685800"/>
          </a:xfrm>
          <a:custGeom>
            <a:avLst/>
            <a:gdLst>
              <a:gd name="T0" fmla="*/ 2147483647 w 576"/>
              <a:gd name="T1" fmla="*/ 0 h 432"/>
              <a:gd name="T2" fmla="*/ 2147483647 w 576"/>
              <a:gd name="T3" fmla="*/ 2147483647 h 432"/>
              <a:gd name="T4" fmla="*/ 0 w 576"/>
              <a:gd name="T5" fmla="*/ 2147483647 h 432"/>
              <a:gd name="T6" fmla="*/ 0 60000 65536"/>
              <a:gd name="T7" fmla="*/ 0 60000 65536"/>
              <a:gd name="T8" fmla="*/ 0 60000 65536"/>
              <a:gd name="T9" fmla="*/ 0 w 576"/>
              <a:gd name="T10" fmla="*/ 0 h 432"/>
              <a:gd name="T11" fmla="*/ 576 w 576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6" h="432">
                <a:moveTo>
                  <a:pt x="576" y="0"/>
                </a:moveTo>
                <a:cubicBezTo>
                  <a:pt x="576" y="132"/>
                  <a:pt x="576" y="264"/>
                  <a:pt x="480" y="336"/>
                </a:cubicBezTo>
                <a:cubicBezTo>
                  <a:pt x="384" y="408"/>
                  <a:pt x="192" y="420"/>
                  <a:pt x="0" y="432"/>
                </a:cubicBez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878" name="Freeform 36"/>
          <p:cNvSpPr>
            <a:spLocks/>
          </p:cNvSpPr>
          <p:nvPr/>
        </p:nvSpPr>
        <p:spPr bwMode="auto">
          <a:xfrm>
            <a:off x="7129463" y="3454400"/>
            <a:ext cx="685800" cy="685800"/>
          </a:xfrm>
          <a:custGeom>
            <a:avLst/>
            <a:gdLst>
              <a:gd name="T0" fmla="*/ 0 w 432"/>
              <a:gd name="T1" fmla="*/ 2147483647 h 432"/>
              <a:gd name="T2" fmla="*/ 2147483647 w 432"/>
              <a:gd name="T3" fmla="*/ 2147483647 h 432"/>
              <a:gd name="T4" fmla="*/ 2147483647 w 432"/>
              <a:gd name="T5" fmla="*/ 0 h 432"/>
              <a:gd name="T6" fmla="*/ 0 60000 65536"/>
              <a:gd name="T7" fmla="*/ 0 60000 65536"/>
              <a:gd name="T8" fmla="*/ 0 60000 65536"/>
              <a:gd name="T9" fmla="*/ 0 w 432"/>
              <a:gd name="T10" fmla="*/ 0 h 432"/>
              <a:gd name="T11" fmla="*/ 432 w 432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32">
                <a:moveTo>
                  <a:pt x="0" y="432"/>
                </a:moveTo>
                <a:cubicBezTo>
                  <a:pt x="12" y="300"/>
                  <a:pt x="24" y="168"/>
                  <a:pt x="96" y="96"/>
                </a:cubicBezTo>
                <a:cubicBezTo>
                  <a:pt x="168" y="24"/>
                  <a:pt x="300" y="12"/>
                  <a:pt x="432" y="0"/>
                </a:cubicBezTo>
              </a:path>
            </a:pathLst>
          </a:custGeom>
          <a:noFill/>
          <a:ln w="28575">
            <a:solidFill>
              <a:srgbClr val="1AFA35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879" name="Text Box 37"/>
          <p:cNvSpPr txBox="1">
            <a:spLocks noChangeArrowheads="1"/>
          </p:cNvSpPr>
          <p:nvPr/>
        </p:nvSpPr>
        <p:spPr bwMode="auto">
          <a:xfrm>
            <a:off x="6215063" y="3302000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rgbClr val="1AFA35"/>
                </a:solidFill>
                <a:latin typeface="Arial" charset="0"/>
              </a:rPr>
              <a:t>0.1</a:t>
            </a:r>
          </a:p>
        </p:txBody>
      </p:sp>
      <p:sp>
        <p:nvSpPr>
          <p:cNvPr id="121880" name="Text Box 38"/>
          <p:cNvSpPr txBox="1">
            <a:spLocks noChangeArrowheads="1"/>
          </p:cNvSpPr>
          <p:nvPr/>
        </p:nvSpPr>
        <p:spPr bwMode="auto">
          <a:xfrm>
            <a:off x="6902450" y="3073400"/>
            <a:ext cx="608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rgbClr val="1AFA35"/>
                </a:solidFill>
                <a:latin typeface="Arial" charset="0"/>
              </a:rPr>
              <a:t>0.9</a:t>
            </a:r>
          </a:p>
        </p:txBody>
      </p:sp>
      <p:sp>
        <p:nvSpPr>
          <p:cNvPr id="121881" name="Text Box 39"/>
          <p:cNvSpPr txBox="1">
            <a:spLocks noChangeArrowheads="1"/>
          </p:cNvSpPr>
          <p:nvPr/>
        </p:nvSpPr>
        <p:spPr bwMode="auto">
          <a:xfrm>
            <a:off x="8196263" y="2006600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accent2"/>
                </a:solidFill>
                <a:latin typeface="Arial" charset="0"/>
              </a:rPr>
              <a:t>0.6</a:t>
            </a:r>
          </a:p>
        </p:txBody>
      </p:sp>
      <p:sp>
        <p:nvSpPr>
          <p:cNvPr id="121882" name="Text Box 40"/>
          <p:cNvSpPr txBox="1">
            <a:spLocks noChangeArrowheads="1"/>
          </p:cNvSpPr>
          <p:nvPr/>
        </p:nvSpPr>
        <p:spPr bwMode="auto">
          <a:xfrm>
            <a:off x="7891463" y="4368800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accent2"/>
                </a:solidFill>
                <a:latin typeface="Arial" charset="0"/>
              </a:rPr>
              <a:t>0.4</a:t>
            </a:r>
          </a:p>
        </p:txBody>
      </p:sp>
      <p:sp>
        <p:nvSpPr>
          <p:cNvPr id="121883" name="Text Box 41"/>
          <p:cNvSpPr txBox="1">
            <a:spLocks noChangeArrowheads="1"/>
          </p:cNvSpPr>
          <p:nvPr/>
        </p:nvSpPr>
        <p:spPr bwMode="auto">
          <a:xfrm>
            <a:off x="2600325" y="3030538"/>
            <a:ext cx="608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rgbClr val="1AFA35"/>
                </a:solidFill>
                <a:latin typeface="Arial" charset="0"/>
              </a:rPr>
              <a:t>0.1</a:t>
            </a:r>
          </a:p>
        </p:txBody>
      </p:sp>
      <p:sp>
        <p:nvSpPr>
          <p:cNvPr id="121884" name="Text Box 42"/>
          <p:cNvSpPr txBox="1">
            <a:spLocks noChangeArrowheads="1"/>
          </p:cNvSpPr>
          <p:nvPr/>
        </p:nvSpPr>
        <p:spPr bwMode="auto">
          <a:xfrm>
            <a:off x="2600325" y="4106863"/>
            <a:ext cx="608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rgbClr val="1AFA35"/>
                </a:solidFill>
                <a:latin typeface="Arial" charset="0"/>
              </a:rPr>
              <a:t>0.9</a:t>
            </a:r>
          </a:p>
        </p:txBody>
      </p:sp>
      <p:sp>
        <p:nvSpPr>
          <p:cNvPr id="121885" name="Text Box 43"/>
          <p:cNvSpPr txBox="1">
            <a:spLocks noChangeArrowheads="1"/>
          </p:cNvSpPr>
          <p:nvPr/>
        </p:nvSpPr>
        <p:spPr bwMode="auto">
          <a:xfrm>
            <a:off x="3455988" y="4097338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accent2"/>
                </a:solidFill>
                <a:latin typeface="Arial" charset="0"/>
              </a:rPr>
              <a:t>0.6</a:t>
            </a:r>
          </a:p>
        </p:txBody>
      </p:sp>
      <p:sp>
        <p:nvSpPr>
          <p:cNvPr id="121886" name="Text Box 44"/>
          <p:cNvSpPr txBox="1">
            <a:spLocks noChangeArrowheads="1"/>
          </p:cNvSpPr>
          <p:nvPr/>
        </p:nvSpPr>
        <p:spPr bwMode="auto">
          <a:xfrm>
            <a:off x="3465513" y="3582988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accent2"/>
                </a:solidFill>
                <a:latin typeface="Arial" charset="0"/>
              </a:rPr>
              <a:t>0.4</a:t>
            </a:r>
          </a:p>
        </p:txBody>
      </p:sp>
      <p:sp>
        <p:nvSpPr>
          <p:cNvPr id="121887" name="Text Box 45"/>
          <p:cNvSpPr txBox="1">
            <a:spLocks noChangeArrowheads="1"/>
          </p:cNvSpPr>
          <p:nvPr/>
        </p:nvSpPr>
        <p:spPr bwMode="auto">
          <a:xfrm>
            <a:off x="2598738" y="3563938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latin typeface="Arial" charset="0"/>
              </a:rPr>
              <a:t>0.0</a:t>
            </a:r>
          </a:p>
        </p:txBody>
      </p:sp>
      <p:sp>
        <p:nvSpPr>
          <p:cNvPr id="121888" name="Text Box 46"/>
          <p:cNvSpPr txBox="1">
            <a:spLocks noChangeArrowheads="1"/>
          </p:cNvSpPr>
          <p:nvPr/>
        </p:nvSpPr>
        <p:spPr bwMode="auto">
          <a:xfrm>
            <a:off x="3457575" y="3030538"/>
            <a:ext cx="608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latin typeface="Arial" charset="0"/>
              </a:rPr>
              <a:t>0.0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490538" y="2260600"/>
            <a:ext cx="4292600" cy="30924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91" tIns="32146" rIns="64291" bIns="32146" anchor="ctr"/>
          <a:lstStyle/>
          <a:p>
            <a:pPr>
              <a:defRPr/>
            </a:pPr>
            <a:r>
              <a:rPr lang="nl-NL" altLang="zh-CN" sz="3100" dirty="0" err="1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This</a:t>
            </a:r>
            <a:r>
              <a:rPr lang="nl-NL" altLang="zh-CN" sz="3100" dirty="0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 is a </a:t>
            </a:r>
            <a:r>
              <a:rPr lang="nl-NL" altLang="zh-CN" sz="3100" dirty="0" err="1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Hidden</a:t>
            </a:r>
            <a:r>
              <a:rPr lang="nl-NL" altLang="zh-CN" sz="3100" dirty="0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 </a:t>
            </a:r>
            <a:r>
              <a:rPr lang="nl-NL" altLang="zh-CN" sz="3100" dirty="0" err="1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Markov</a:t>
            </a:r>
            <a:r>
              <a:rPr lang="nl-NL" altLang="zh-CN" sz="3100" dirty="0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 Model (HMM)</a:t>
            </a:r>
          </a:p>
          <a:p>
            <a:pPr>
              <a:defRPr/>
            </a:pPr>
            <a:endParaRPr lang="nl-NL" altLang="zh-CN" sz="3100" dirty="0">
              <a:solidFill>
                <a:srgbClr val="FFFFFF"/>
              </a:solidFill>
              <a:latin typeface="Tahoma" charset="0"/>
              <a:ea typeface="MS PGothic" charset="0"/>
              <a:cs typeface="MS PGothic" charset="0"/>
            </a:endParaRPr>
          </a:p>
          <a:p>
            <a:pPr>
              <a:defRPr/>
            </a:pPr>
            <a:r>
              <a:rPr lang="nl-NL" altLang="zh-CN" sz="3100" dirty="0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Like state machines,</a:t>
            </a:r>
          </a:p>
          <a:p>
            <a:pPr>
              <a:defRPr/>
            </a:pPr>
            <a:r>
              <a:rPr lang="nl-NL" altLang="zh-CN" sz="3100" dirty="0" err="1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the</a:t>
            </a:r>
            <a:r>
              <a:rPr lang="nl-NL" altLang="zh-CN" sz="3100" dirty="0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 state is </a:t>
            </a:r>
            <a:r>
              <a:rPr lang="nl-NL" altLang="zh-CN" sz="3100" dirty="0" err="1">
                <a:solidFill>
                  <a:schemeClr val="bg2"/>
                </a:solidFill>
                <a:latin typeface="Tahoma" charset="0"/>
                <a:ea typeface="MS PGothic" charset="0"/>
                <a:cs typeface="MS PGothic" charset="0"/>
              </a:rPr>
              <a:t>hidden</a:t>
            </a:r>
            <a:endParaRPr lang="nl-NL" altLang="zh-CN" sz="3100" dirty="0">
              <a:solidFill>
                <a:schemeClr val="bg2"/>
              </a:solidFill>
              <a:latin typeface="Tahoma" charset="0"/>
              <a:ea typeface="MS PGothic" charset="0"/>
              <a:cs typeface="MS PGothic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5C244A-DAB9-2547-B169-C1BF18A09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D7596-BE9B-B345-A100-A6456C78121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0989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TextBox 2"/>
          <p:cNvSpPr txBox="1">
            <a:spLocks noChangeArrowheads="1"/>
          </p:cNvSpPr>
          <p:nvPr/>
        </p:nvSpPr>
        <p:spPr bwMode="auto">
          <a:xfrm>
            <a:off x="5224463" y="4902200"/>
            <a:ext cx="341788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/>
              <a:t>P(a|1)=0.8,P(b|1)=0.2</a:t>
            </a:r>
          </a:p>
          <a:p>
            <a:r>
              <a:rPr kumimoji="0" lang="en-US" altLang="zh-CN"/>
              <a:t>P(a|2)=0.3,P(b|2)=0.7</a:t>
            </a:r>
          </a:p>
          <a:p>
            <a:r>
              <a:rPr kumimoji="0" lang="en-US" altLang="zh-CN"/>
              <a:t>P(a|3)=0.5,P(b|3)=0.5</a:t>
            </a:r>
          </a:p>
        </p:txBody>
      </p:sp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>
                <a:latin typeface="Bookman Old Style" charset="0"/>
                <a:ea typeface="MS PGothic" charset="0"/>
              </a:rPr>
              <a:t>State Transition Diagrams with Output Probabilities</a:t>
            </a:r>
          </a:p>
        </p:txBody>
      </p:sp>
      <p:sp>
        <p:nvSpPr>
          <p:cNvPr id="122883" name="Oval 11"/>
          <p:cNvSpPr>
            <a:spLocks noChangeArrowheads="1"/>
          </p:cNvSpPr>
          <p:nvPr/>
        </p:nvSpPr>
        <p:spPr bwMode="auto">
          <a:xfrm>
            <a:off x="5148263" y="2997200"/>
            <a:ext cx="838200" cy="838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884" name="Text Box 13"/>
          <p:cNvSpPr txBox="1">
            <a:spLocks noChangeArrowheads="1"/>
          </p:cNvSpPr>
          <p:nvPr/>
        </p:nvSpPr>
        <p:spPr bwMode="auto">
          <a:xfrm>
            <a:off x="5329238" y="3103563"/>
            <a:ext cx="409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3200" b="1" i="1">
                <a:latin typeface="Arial" charset="0"/>
              </a:rPr>
              <a:t>1</a:t>
            </a:r>
          </a:p>
        </p:txBody>
      </p:sp>
      <p:sp>
        <p:nvSpPr>
          <p:cNvPr id="122885" name="Oval 14"/>
          <p:cNvSpPr>
            <a:spLocks noChangeArrowheads="1"/>
          </p:cNvSpPr>
          <p:nvPr/>
        </p:nvSpPr>
        <p:spPr bwMode="auto">
          <a:xfrm>
            <a:off x="7815263" y="2997200"/>
            <a:ext cx="838200" cy="838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886" name="Text Box 15"/>
          <p:cNvSpPr txBox="1">
            <a:spLocks noChangeArrowheads="1"/>
          </p:cNvSpPr>
          <p:nvPr/>
        </p:nvSpPr>
        <p:spPr bwMode="auto">
          <a:xfrm>
            <a:off x="7996238" y="3103563"/>
            <a:ext cx="409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3200" b="1" i="1">
                <a:latin typeface="Arial" charset="0"/>
              </a:rPr>
              <a:t>3</a:t>
            </a:r>
          </a:p>
        </p:txBody>
      </p:sp>
      <p:sp>
        <p:nvSpPr>
          <p:cNvPr id="122887" name="Oval 16"/>
          <p:cNvSpPr>
            <a:spLocks noChangeArrowheads="1"/>
          </p:cNvSpPr>
          <p:nvPr/>
        </p:nvSpPr>
        <p:spPr bwMode="auto">
          <a:xfrm>
            <a:off x="6443663" y="4064000"/>
            <a:ext cx="838200" cy="838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888" name="Text Box 17"/>
          <p:cNvSpPr txBox="1">
            <a:spLocks noChangeArrowheads="1"/>
          </p:cNvSpPr>
          <p:nvPr/>
        </p:nvSpPr>
        <p:spPr bwMode="auto">
          <a:xfrm>
            <a:off x="6624638" y="4170363"/>
            <a:ext cx="409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3200" b="1" i="1">
                <a:latin typeface="Arial" charset="0"/>
              </a:rPr>
              <a:t>2</a:t>
            </a:r>
          </a:p>
        </p:txBody>
      </p:sp>
      <p:sp>
        <p:nvSpPr>
          <p:cNvPr id="122889" name="Freeform 21"/>
          <p:cNvSpPr>
            <a:spLocks/>
          </p:cNvSpPr>
          <p:nvPr/>
        </p:nvSpPr>
        <p:spPr bwMode="auto">
          <a:xfrm>
            <a:off x="5135563" y="2413000"/>
            <a:ext cx="406400" cy="660400"/>
          </a:xfrm>
          <a:custGeom>
            <a:avLst/>
            <a:gdLst>
              <a:gd name="T0" fmla="*/ 2147483647 w 256"/>
              <a:gd name="T1" fmla="*/ 2147483647 h 416"/>
              <a:gd name="T2" fmla="*/ 2147483647 w 256"/>
              <a:gd name="T3" fmla="*/ 2147483647 h 416"/>
              <a:gd name="T4" fmla="*/ 2147483647 w 256"/>
              <a:gd name="T5" fmla="*/ 2147483647 h 416"/>
              <a:gd name="T6" fmla="*/ 2147483647 w 256"/>
              <a:gd name="T7" fmla="*/ 2147483647 h 416"/>
              <a:gd name="T8" fmla="*/ 2147483647 w 256"/>
              <a:gd name="T9" fmla="*/ 2147483647 h 416"/>
              <a:gd name="T10" fmla="*/ 2147483647 w 256"/>
              <a:gd name="T11" fmla="*/ 2147483647 h 41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6"/>
              <a:gd name="T19" fmla="*/ 0 h 416"/>
              <a:gd name="T20" fmla="*/ 256 w 256"/>
              <a:gd name="T21" fmla="*/ 416 h 41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6" h="416">
                <a:moveTo>
                  <a:pt x="104" y="416"/>
                </a:moveTo>
                <a:cubicBezTo>
                  <a:pt x="60" y="328"/>
                  <a:pt x="16" y="240"/>
                  <a:pt x="8" y="176"/>
                </a:cubicBezTo>
                <a:cubicBezTo>
                  <a:pt x="0" y="112"/>
                  <a:pt x="24" y="56"/>
                  <a:pt x="56" y="32"/>
                </a:cubicBezTo>
                <a:cubicBezTo>
                  <a:pt x="88" y="8"/>
                  <a:pt x="168" y="0"/>
                  <a:pt x="200" y="32"/>
                </a:cubicBezTo>
                <a:cubicBezTo>
                  <a:pt x="232" y="64"/>
                  <a:pt x="240" y="168"/>
                  <a:pt x="248" y="224"/>
                </a:cubicBezTo>
                <a:cubicBezTo>
                  <a:pt x="256" y="280"/>
                  <a:pt x="248" y="344"/>
                  <a:pt x="248" y="368"/>
                </a:cubicBezTo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890" name="Freeform 22"/>
          <p:cNvSpPr>
            <a:spLocks/>
          </p:cNvSpPr>
          <p:nvPr/>
        </p:nvSpPr>
        <p:spPr bwMode="auto">
          <a:xfrm>
            <a:off x="5834063" y="2768600"/>
            <a:ext cx="2133600" cy="304800"/>
          </a:xfrm>
          <a:custGeom>
            <a:avLst/>
            <a:gdLst>
              <a:gd name="T0" fmla="*/ 0 w 1296"/>
              <a:gd name="T1" fmla="*/ 2147483647 h 192"/>
              <a:gd name="T2" fmla="*/ 2147483647 w 1296"/>
              <a:gd name="T3" fmla="*/ 0 h 192"/>
              <a:gd name="T4" fmla="*/ 2147483647 w 1296"/>
              <a:gd name="T5" fmla="*/ 2147483647 h 192"/>
              <a:gd name="T6" fmla="*/ 0 60000 65536"/>
              <a:gd name="T7" fmla="*/ 0 60000 65536"/>
              <a:gd name="T8" fmla="*/ 0 60000 65536"/>
              <a:gd name="T9" fmla="*/ 0 w 1296"/>
              <a:gd name="T10" fmla="*/ 0 h 192"/>
              <a:gd name="T11" fmla="*/ 1296 w 1296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96" h="192">
                <a:moveTo>
                  <a:pt x="0" y="192"/>
                </a:moveTo>
                <a:cubicBezTo>
                  <a:pt x="180" y="96"/>
                  <a:pt x="360" y="0"/>
                  <a:pt x="576" y="0"/>
                </a:cubicBezTo>
                <a:cubicBezTo>
                  <a:pt x="792" y="0"/>
                  <a:pt x="1176" y="160"/>
                  <a:pt x="1296" y="192"/>
                </a:cubicBezTo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891" name="Freeform 23"/>
          <p:cNvSpPr>
            <a:spLocks/>
          </p:cNvSpPr>
          <p:nvPr/>
        </p:nvSpPr>
        <p:spPr bwMode="auto">
          <a:xfrm>
            <a:off x="5605463" y="3835400"/>
            <a:ext cx="838200" cy="685800"/>
          </a:xfrm>
          <a:custGeom>
            <a:avLst/>
            <a:gdLst>
              <a:gd name="T0" fmla="*/ 0 w 528"/>
              <a:gd name="T1" fmla="*/ 0 h 432"/>
              <a:gd name="T2" fmla="*/ 2147483647 w 528"/>
              <a:gd name="T3" fmla="*/ 2147483647 h 432"/>
              <a:gd name="T4" fmla="*/ 2147483647 w 528"/>
              <a:gd name="T5" fmla="*/ 2147483647 h 432"/>
              <a:gd name="T6" fmla="*/ 0 60000 65536"/>
              <a:gd name="T7" fmla="*/ 0 60000 65536"/>
              <a:gd name="T8" fmla="*/ 0 60000 65536"/>
              <a:gd name="T9" fmla="*/ 0 w 528"/>
              <a:gd name="T10" fmla="*/ 0 h 432"/>
              <a:gd name="T11" fmla="*/ 528 w 528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28" h="432">
                <a:moveTo>
                  <a:pt x="0" y="0"/>
                </a:moveTo>
                <a:cubicBezTo>
                  <a:pt x="28" y="132"/>
                  <a:pt x="56" y="264"/>
                  <a:pt x="144" y="336"/>
                </a:cubicBezTo>
                <a:cubicBezTo>
                  <a:pt x="232" y="408"/>
                  <a:pt x="464" y="416"/>
                  <a:pt x="528" y="432"/>
                </a:cubicBezTo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892" name="Text Box 24"/>
          <p:cNvSpPr txBox="1">
            <a:spLocks noChangeArrowheads="1"/>
          </p:cNvSpPr>
          <p:nvPr/>
        </p:nvSpPr>
        <p:spPr bwMode="auto">
          <a:xfrm>
            <a:off x="5484813" y="2252663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hlink"/>
                </a:solidFill>
                <a:latin typeface="Arial" charset="0"/>
              </a:rPr>
              <a:t>0.5</a:t>
            </a:r>
          </a:p>
        </p:txBody>
      </p:sp>
      <p:sp>
        <p:nvSpPr>
          <p:cNvPr id="122893" name="Text Box 25"/>
          <p:cNvSpPr txBox="1">
            <a:spLocks noChangeArrowheads="1"/>
          </p:cNvSpPr>
          <p:nvPr/>
        </p:nvSpPr>
        <p:spPr bwMode="auto">
          <a:xfrm>
            <a:off x="6519863" y="2328863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hlink"/>
                </a:solidFill>
                <a:latin typeface="Arial" charset="0"/>
              </a:rPr>
              <a:t>0.2</a:t>
            </a:r>
          </a:p>
        </p:txBody>
      </p:sp>
      <p:sp>
        <p:nvSpPr>
          <p:cNvPr id="122894" name="Text Box 26"/>
          <p:cNvSpPr txBox="1">
            <a:spLocks noChangeArrowheads="1"/>
          </p:cNvSpPr>
          <p:nvPr/>
        </p:nvSpPr>
        <p:spPr bwMode="auto">
          <a:xfrm>
            <a:off x="5224463" y="4292600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hlink"/>
                </a:solidFill>
                <a:latin typeface="Arial" charset="0"/>
              </a:rPr>
              <a:t>0.3</a:t>
            </a:r>
          </a:p>
        </p:txBody>
      </p:sp>
      <p:sp>
        <p:nvSpPr>
          <p:cNvPr id="122895" name="Text Box 27"/>
          <p:cNvSpPr txBox="1">
            <a:spLocks noChangeArrowheads="1"/>
          </p:cNvSpPr>
          <p:nvPr/>
        </p:nvSpPr>
        <p:spPr bwMode="auto">
          <a:xfrm>
            <a:off x="1760538" y="3030538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hlink"/>
                </a:solidFill>
                <a:latin typeface="Arial" charset="0"/>
              </a:rPr>
              <a:t>0.5</a:t>
            </a:r>
          </a:p>
        </p:txBody>
      </p:sp>
      <p:sp>
        <p:nvSpPr>
          <p:cNvPr id="122896" name="Text Box 28"/>
          <p:cNvSpPr txBox="1">
            <a:spLocks noChangeArrowheads="1"/>
          </p:cNvSpPr>
          <p:nvPr/>
        </p:nvSpPr>
        <p:spPr bwMode="auto">
          <a:xfrm>
            <a:off x="1762125" y="3563938"/>
            <a:ext cx="608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hlink"/>
                </a:solidFill>
                <a:latin typeface="Arial" charset="0"/>
              </a:rPr>
              <a:t>0.3</a:t>
            </a:r>
          </a:p>
        </p:txBody>
      </p:sp>
      <p:sp>
        <p:nvSpPr>
          <p:cNvPr id="122897" name="Text Box 29"/>
          <p:cNvSpPr txBox="1">
            <a:spLocks noChangeArrowheads="1"/>
          </p:cNvSpPr>
          <p:nvPr/>
        </p:nvSpPr>
        <p:spPr bwMode="auto">
          <a:xfrm>
            <a:off x="1760538" y="4097338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hlink"/>
                </a:solidFill>
                <a:latin typeface="Arial" charset="0"/>
              </a:rPr>
              <a:t>0.2</a:t>
            </a:r>
          </a:p>
        </p:txBody>
      </p:sp>
      <p:pic>
        <p:nvPicPr>
          <p:cNvPr id="122898" name="Picture 3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8" y="3017838"/>
            <a:ext cx="3600450" cy="153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99" name="Freeform 31"/>
          <p:cNvSpPr>
            <a:spLocks/>
          </p:cNvSpPr>
          <p:nvPr/>
        </p:nvSpPr>
        <p:spPr bwMode="auto">
          <a:xfrm>
            <a:off x="5910263" y="3683000"/>
            <a:ext cx="685800" cy="457200"/>
          </a:xfrm>
          <a:custGeom>
            <a:avLst/>
            <a:gdLst>
              <a:gd name="T0" fmla="*/ 2147483647 w 432"/>
              <a:gd name="T1" fmla="*/ 2147483647 h 288"/>
              <a:gd name="T2" fmla="*/ 2147483647 w 432"/>
              <a:gd name="T3" fmla="*/ 2147483647 h 288"/>
              <a:gd name="T4" fmla="*/ 0 w 432"/>
              <a:gd name="T5" fmla="*/ 0 h 288"/>
              <a:gd name="T6" fmla="*/ 0 60000 65536"/>
              <a:gd name="T7" fmla="*/ 0 60000 65536"/>
              <a:gd name="T8" fmla="*/ 0 60000 65536"/>
              <a:gd name="T9" fmla="*/ 0 w 432"/>
              <a:gd name="T10" fmla="*/ 0 h 288"/>
              <a:gd name="T11" fmla="*/ 432 w 432"/>
              <a:gd name="T12" fmla="*/ 288 h 2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288">
                <a:moveTo>
                  <a:pt x="432" y="288"/>
                </a:moveTo>
                <a:cubicBezTo>
                  <a:pt x="396" y="192"/>
                  <a:pt x="360" y="96"/>
                  <a:pt x="288" y="48"/>
                </a:cubicBezTo>
                <a:cubicBezTo>
                  <a:pt x="216" y="0"/>
                  <a:pt x="48" y="8"/>
                  <a:pt x="0" y="0"/>
                </a:cubicBezTo>
              </a:path>
            </a:pathLst>
          </a:custGeom>
          <a:noFill/>
          <a:ln w="28575">
            <a:solidFill>
              <a:srgbClr val="1AFA35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00" name="Freeform 33"/>
          <p:cNvSpPr>
            <a:spLocks/>
          </p:cNvSpPr>
          <p:nvPr/>
        </p:nvSpPr>
        <p:spPr bwMode="auto">
          <a:xfrm>
            <a:off x="8196263" y="2374900"/>
            <a:ext cx="431800" cy="673100"/>
          </a:xfrm>
          <a:custGeom>
            <a:avLst/>
            <a:gdLst>
              <a:gd name="T0" fmla="*/ 2147483647 w 272"/>
              <a:gd name="T1" fmla="*/ 2147483647 h 424"/>
              <a:gd name="T2" fmla="*/ 0 w 272"/>
              <a:gd name="T3" fmla="*/ 2147483647 h 424"/>
              <a:gd name="T4" fmla="*/ 2147483647 w 272"/>
              <a:gd name="T5" fmla="*/ 2147483647 h 424"/>
              <a:gd name="T6" fmla="*/ 2147483647 w 272"/>
              <a:gd name="T7" fmla="*/ 2147483647 h 424"/>
              <a:gd name="T8" fmla="*/ 2147483647 w 272"/>
              <a:gd name="T9" fmla="*/ 2147483647 h 424"/>
              <a:gd name="T10" fmla="*/ 2147483647 w 272"/>
              <a:gd name="T11" fmla="*/ 2147483647 h 4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72"/>
              <a:gd name="T19" fmla="*/ 0 h 424"/>
              <a:gd name="T20" fmla="*/ 272 w 272"/>
              <a:gd name="T21" fmla="*/ 424 h 4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72" h="424">
                <a:moveTo>
                  <a:pt x="48" y="376"/>
                </a:moveTo>
                <a:cubicBezTo>
                  <a:pt x="24" y="308"/>
                  <a:pt x="0" y="240"/>
                  <a:pt x="0" y="184"/>
                </a:cubicBezTo>
                <a:cubicBezTo>
                  <a:pt x="0" y="128"/>
                  <a:pt x="8" y="64"/>
                  <a:pt x="48" y="40"/>
                </a:cubicBezTo>
                <a:cubicBezTo>
                  <a:pt x="88" y="16"/>
                  <a:pt x="208" y="0"/>
                  <a:pt x="240" y="40"/>
                </a:cubicBezTo>
                <a:cubicBezTo>
                  <a:pt x="272" y="80"/>
                  <a:pt x="256" y="216"/>
                  <a:pt x="240" y="280"/>
                </a:cubicBezTo>
                <a:cubicBezTo>
                  <a:pt x="224" y="344"/>
                  <a:pt x="160" y="400"/>
                  <a:pt x="144" y="424"/>
                </a:cubicBez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01" name="Freeform 35"/>
          <p:cNvSpPr>
            <a:spLocks/>
          </p:cNvSpPr>
          <p:nvPr/>
        </p:nvSpPr>
        <p:spPr bwMode="auto">
          <a:xfrm>
            <a:off x="7281863" y="3835400"/>
            <a:ext cx="914400" cy="685800"/>
          </a:xfrm>
          <a:custGeom>
            <a:avLst/>
            <a:gdLst>
              <a:gd name="T0" fmla="*/ 2147483647 w 576"/>
              <a:gd name="T1" fmla="*/ 0 h 432"/>
              <a:gd name="T2" fmla="*/ 2147483647 w 576"/>
              <a:gd name="T3" fmla="*/ 2147483647 h 432"/>
              <a:gd name="T4" fmla="*/ 0 w 576"/>
              <a:gd name="T5" fmla="*/ 2147483647 h 432"/>
              <a:gd name="T6" fmla="*/ 0 60000 65536"/>
              <a:gd name="T7" fmla="*/ 0 60000 65536"/>
              <a:gd name="T8" fmla="*/ 0 60000 65536"/>
              <a:gd name="T9" fmla="*/ 0 w 576"/>
              <a:gd name="T10" fmla="*/ 0 h 432"/>
              <a:gd name="T11" fmla="*/ 576 w 576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6" h="432">
                <a:moveTo>
                  <a:pt x="576" y="0"/>
                </a:moveTo>
                <a:cubicBezTo>
                  <a:pt x="576" y="132"/>
                  <a:pt x="576" y="264"/>
                  <a:pt x="480" y="336"/>
                </a:cubicBezTo>
                <a:cubicBezTo>
                  <a:pt x="384" y="408"/>
                  <a:pt x="192" y="420"/>
                  <a:pt x="0" y="432"/>
                </a:cubicBez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02" name="Freeform 36"/>
          <p:cNvSpPr>
            <a:spLocks/>
          </p:cNvSpPr>
          <p:nvPr/>
        </p:nvSpPr>
        <p:spPr bwMode="auto">
          <a:xfrm>
            <a:off x="7129463" y="3454400"/>
            <a:ext cx="685800" cy="685800"/>
          </a:xfrm>
          <a:custGeom>
            <a:avLst/>
            <a:gdLst>
              <a:gd name="T0" fmla="*/ 0 w 432"/>
              <a:gd name="T1" fmla="*/ 2147483647 h 432"/>
              <a:gd name="T2" fmla="*/ 2147483647 w 432"/>
              <a:gd name="T3" fmla="*/ 2147483647 h 432"/>
              <a:gd name="T4" fmla="*/ 2147483647 w 432"/>
              <a:gd name="T5" fmla="*/ 0 h 432"/>
              <a:gd name="T6" fmla="*/ 0 60000 65536"/>
              <a:gd name="T7" fmla="*/ 0 60000 65536"/>
              <a:gd name="T8" fmla="*/ 0 60000 65536"/>
              <a:gd name="T9" fmla="*/ 0 w 432"/>
              <a:gd name="T10" fmla="*/ 0 h 432"/>
              <a:gd name="T11" fmla="*/ 432 w 432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32">
                <a:moveTo>
                  <a:pt x="0" y="432"/>
                </a:moveTo>
                <a:cubicBezTo>
                  <a:pt x="12" y="300"/>
                  <a:pt x="24" y="168"/>
                  <a:pt x="96" y="96"/>
                </a:cubicBezTo>
                <a:cubicBezTo>
                  <a:pt x="168" y="24"/>
                  <a:pt x="300" y="12"/>
                  <a:pt x="432" y="0"/>
                </a:cubicBezTo>
              </a:path>
            </a:pathLst>
          </a:custGeom>
          <a:noFill/>
          <a:ln w="28575">
            <a:solidFill>
              <a:srgbClr val="1AFA35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03" name="Text Box 37"/>
          <p:cNvSpPr txBox="1">
            <a:spLocks noChangeArrowheads="1"/>
          </p:cNvSpPr>
          <p:nvPr/>
        </p:nvSpPr>
        <p:spPr bwMode="auto">
          <a:xfrm>
            <a:off x="6215063" y="3302000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rgbClr val="1AFA35"/>
                </a:solidFill>
                <a:latin typeface="Arial" charset="0"/>
              </a:rPr>
              <a:t>0.1</a:t>
            </a:r>
          </a:p>
        </p:txBody>
      </p:sp>
      <p:sp>
        <p:nvSpPr>
          <p:cNvPr id="122904" name="Text Box 38"/>
          <p:cNvSpPr txBox="1">
            <a:spLocks noChangeArrowheads="1"/>
          </p:cNvSpPr>
          <p:nvPr/>
        </p:nvSpPr>
        <p:spPr bwMode="auto">
          <a:xfrm>
            <a:off x="6902450" y="3073400"/>
            <a:ext cx="608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rgbClr val="1AFA35"/>
                </a:solidFill>
                <a:latin typeface="Arial" charset="0"/>
              </a:rPr>
              <a:t>0.9</a:t>
            </a:r>
          </a:p>
        </p:txBody>
      </p:sp>
      <p:sp>
        <p:nvSpPr>
          <p:cNvPr id="122905" name="Text Box 39"/>
          <p:cNvSpPr txBox="1">
            <a:spLocks noChangeArrowheads="1"/>
          </p:cNvSpPr>
          <p:nvPr/>
        </p:nvSpPr>
        <p:spPr bwMode="auto">
          <a:xfrm>
            <a:off x="8196263" y="2006600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accent2"/>
                </a:solidFill>
                <a:latin typeface="Arial" charset="0"/>
              </a:rPr>
              <a:t>0.6</a:t>
            </a:r>
          </a:p>
        </p:txBody>
      </p:sp>
      <p:sp>
        <p:nvSpPr>
          <p:cNvPr id="122906" name="Text Box 40"/>
          <p:cNvSpPr txBox="1">
            <a:spLocks noChangeArrowheads="1"/>
          </p:cNvSpPr>
          <p:nvPr/>
        </p:nvSpPr>
        <p:spPr bwMode="auto">
          <a:xfrm>
            <a:off x="7891463" y="4368800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accent2"/>
                </a:solidFill>
                <a:latin typeface="Arial" charset="0"/>
              </a:rPr>
              <a:t>0.4</a:t>
            </a:r>
          </a:p>
        </p:txBody>
      </p:sp>
      <p:sp>
        <p:nvSpPr>
          <p:cNvPr id="122907" name="Text Box 41"/>
          <p:cNvSpPr txBox="1">
            <a:spLocks noChangeArrowheads="1"/>
          </p:cNvSpPr>
          <p:nvPr/>
        </p:nvSpPr>
        <p:spPr bwMode="auto">
          <a:xfrm>
            <a:off x="2600325" y="3030538"/>
            <a:ext cx="608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rgbClr val="1AFA35"/>
                </a:solidFill>
                <a:latin typeface="Arial" charset="0"/>
              </a:rPr>
              <a:t>0.1</a:t>
            </a:r>
          </a:p>
        </p:txBody>
      </p:sp>
      <p:sp>
        <p:nvSpPr>
          <p:cNvPr id="122908" name="Text Box 42"/>
          <p:cNvSpPr txBox="1">
            <a:spLocks noChangeArrowheads="1"/>
          </p:cNvSpPr>
          <p:nvPr/>
        </p:nvSpPr>
        <p:spPr bwMode="auto">
          <a:xfrm>
            <a:off x="2600325" y="4106863"/>
            <a:ext cx="608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rgbClr val="1AFA35"/>
                </a:solidFill>
                <a:latin typeface="Arial" charset="0"/>
              </a:rPr>
              <a:t>0.9</a:t>
            </a:r>
          </a:p>
        </p:txBody>
      </p:sp>
      <p:sp>
        <p:nvSpPr>
          <p:cNvPr id="122909" name="Text Box 43"/>
          <p:cNvSpPr txBox="1">
            <a:spLocks noChangeArrowheads="1"/>
          </p:cNvSpPr>
          <p:nvPr/>
        </p:nvSpPr>
        <p:spPr bwMode="auto">
          <a:xfrm>
            <a:off x="3455988" y="4097338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accent2"/>
                </a:solidFill>
                <a:latin typeface="Arial" charset="0"/>
              </a:rPr>
              <a:t>0.6</a:t>
            </a:r>
          </a:p>
        </p:txBody>
      </p:sp>
      <p:sp>
        <p:nvSpPr>
          <p:cNvPr id="122910" name="Text Box 44"/>
          <p:cNvSpPr txBox="1">
            <a:spLocks noChangeArrowheads="1"/>
          </p:cNvSpPr>
          <p:nvPr/>
        </p:nvSpPr>
        <p:spPr bwMode="auto">
          <a:xfrm>
            <a:off x="3465513" y="3582988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accent2"/>
                </a:solidFill>
                <a:latin typeface="Arial" charset="0"/>
              </a:rPr>
              <a:t>0.4</a:t>
            </a:r>
          </a:p>
        </p:txBody>
      </p:sp>
      <p:sp>
        <p:nvSpPr>
          <p:cNvPr id="122911" name="Text Box 45"/>
          <p:cNvSpPr txBox="1">
            <a:spLocks noChangeArrowheads="1"/>
          </p:cNvSpPr>
          <p:nvPr/>
        </p:nvSpPr>
        <p:spPr bwMode="auto">
          <a:xfrm>
            <a:off x="2598738" y="3563938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latin typeface="Arial" charset="0"/>
              </a:rPr>
              <a:t>0.0</a:t>
            </a:r>
          </a:p>
        </p:txBody>
      </p:sp>
      <p:sp>
        <p:nvSpPr>
          <p:cNvPr id="122912" name="Text Box 46"/>
          <p:cNvSpPr txBox="1">
            <a:spLocks noChangeArrowheads="1"/>
          </p:cNvSpPr>
          <p:nvPr/>
        </p:nvSpPr>
        <p:spPr bwMode="auto">
          <a:xfrm>
            <a:off x="3457575" y="3030538"/>
            <a:ext cx="608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latin typeface="Arial" charset="0"/>
              </a:rPr>
              <a:t>0.0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490538" y="2260600"/>
            <a:ext cx="4292600" cy="30924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91" tIns="32146" rIns="64291" bIns="32146" anchor="ctr"/>
          <a:lstStyle/>
          <a:p>
            <a:pPr>
              <a:defRPr/>
            </a:pPr>
            <a:r>
              <a:rPr lang="nl-NL" altLang="zh-CN" sz="3100" dirty="0" err="1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This</a:t>
            </a:r>
            <a:r>
              <a:rPr lang="nl-NL" altLang="zh-CN" sz="3100" dirty="0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 is a </a:t>
            </a:r>
            <a:r>
              <a:rPr lang="nl-NL" altLang="zh-CN" sz="3100" dirty="0" err="1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Hidden</a:t>
            </a:r>
            <a:r>
              <a:rPr lang="nl-NL" altLang="zh-CN" sz="3100" dirty="0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 </a:t>
            </a:r>
            <a:r>
              <a:rPr lang="nl-NL" altLang="zh-CN" sz="3100" dirty="0" err="1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Markov</a:t>
            </a:r>
            <a:r>
              <a:rPr lang="nl-NL" altLang="zh-CN" sz="3100" dirty="0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 Model (HMM)</a:t>
            </a:r>
          </a:p>
          <a:p>
            <a:pPr>
              <a:defRPr/>
            </a:pPr>
            <a:endParaRPr lang="nl-NL" altLang="zh-CN" sz="3100" dirty="0">
              <a:solidFill>
                <a:srgbClr val="FFFFFF"/>
              </a:solidFill>
              <a:latin typeface="Tahoma" charset="0"/>
              <a:ea typeface="MS PGothic" charset="0"/>
              <a:cs typeface="MS PGothic" charset="0"/>
            </a:endParaRPr>
          </a:p>
          <a:p>
            <a:pPr>
              <a:defRPr/>
            </a:pPr>
            <a:r>
              <a:rPr lang="nl-NL" altLang="zh-CN" sz="3100" dirty="0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Like state machines,</a:t>
            </a:r>
          </a:p>
          <a:p>
            <a:pPr>
              <a:defRPr/>
            </a:pPr>
            <a:r>
              <a:rPr lang="nl-NL" altLang="zh-CN" sz="3100" dirty="0" err="1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the</a:t>
            </a:r>
            <a:r>
              <a:rPr lang="nl-NL" altLang="zh-CN" sz="3100" dirty="0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 state is </a:t>
            </a:r>
            <a:r>
              <a:rPr lang="nl-NL" altLang="zh-CN" sz="3100" dirty="0" err="1">
                <a:solidFill>
                  <a:schemeClr val="bg2"/>
                </a:solidFill>
                <a:latin typeface="Tahoma" charset="0"/>
                <a:ea typeface="MS PGothic" charset="0"/>
                <a:cs typeface="MS PGothic" charset="0"/>
              </a:rPr>
              <a:t>hidden</a:t>
            </a:r>
            <a:endParaRPr lang="nl-NL" altLang="zh-CN" sz="3100" dirty="0">
              <a:solidFill>
                <a:schemeClr val="bg2"/>
              </a:solidFill>
              <a:latin typeface="Tahoma" charset="0"/>
              <a:ea typeface="MS PGothic" charset="0"/>
              <a:cs typeface="MS PGothic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762000" y="2481263"/>
            <a:ext cx="3886200" cy="398938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64291" tIns="32146" rIns="64291" bIns="32146" anchor="ctr"/>
          <a:lstStyle/>
          <a:p>
            <a:pPr>
              <a:defRPr/>
            </a:pPr>
            <a:r>
              <a:rPr lang="nl-NL" altLang="zh-CN" sz="3100">
                <a:solidFill>
                  <a:srgbClr val="FFFFFF"/>
                </a:solidFill>
                <a:latin typeface="Tahoma" charset="0"/>
                <a:ea typeface="MS PGothic" charset="0"/>
                <a:cs typeface="MS PGothic" charset="0"/>
              </a:rPr>
              <a:t>Given the model and a sequence</a:t>
            </a:r>
            <a:r>
              <a:rPr lang="nl-NL" altLang="zh-CN" sz="3100">
                <a:solidFill>
                  <a:schemeClr val="bg2"/>
                </a:solidFill>
                <a:latin typeface="Tahoma" charset="0"/>
                <a:ea typeface="MS PGothic" charset="0"/>
                <a:cs typeface="MS PGothic" charset="0"/>
              </a:rPr>
              <a:t> abbaaba</a:t>
            </a:r>
          </a:p>
          <a:p>
            <a:pPr>
              <a:defRPr/>
            </a:pPr>
            <a:endParaRPr lang="nl-NL" altLang="zh-CN" sz="3100">
              <a:solidFill>
                <a:schemeClr val="bg2"/>
              </a:solidFill>
              <a:latin typeface="Tahoma" charset="0"/>
              <a:ea typeface="MS PGothic" charset="0"/>
              <a:cs typeface="MS PGothic" charset="0"/>
            </a:endParaRPr>
          </a:p>
          <a:p>
            <a:pPr>
              <a:defRPr/>
            </a:pPr>
            <a:r>
              <a:rPr lang="nl-NL" altLang="zh-CN" sz="3100">
                <a:solidFill>
                  <a:schemeClr val="bg1"/>
                </a:solidFill>
                <a:latin typeface="Tahoma" charset="0"/>
                <a:ea typeface="MS PGothic" charset="0"/>
                <a:cs typeface="MS PGothic" charset="0"/>
              </a:rPr>
              <a:t>Finding the corresponding states is still hard!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23CEC0-60D0-C441-AB29-1870533E5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D7596-BE9B-B345-A100-A6456C78121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04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>
                <a:latin typeface="Bookman Old Style" charset="0"/>
                <a:ea typeface="MS PGothic" charset="0"/>
              </a:rPr>
              <a:t>Three key problems</a:t>
            </a:r>
          </a:p>
        </p:txBody>
      </p:sp>
      <p:sp>
        <p:nvSpPr>
          <p:cNvPr id="1239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0" lang="en-US" altLang="zh-CN" dirty="0">
                <a:solidFill>
                  <a:srgbClr val="108BD9"/>
                </a:solidFill>
                <a:latin typeface="Tahoma" charset="0"/>
                <a:ea typeface="MS PGothic" charset="0"/>
              </a:rPr>
              <a:t>Decoding</a:t>
            </a:r>
            <a:r>
              <a:rPr kumimoji="0" lang="en-US" altLang="zh-CN" dirty="0">
                <a:latin typeface="Tahoma" charset="0"/>
                <a:ea typeface="MS PGothic" charset="0"/>
              </a:rPr>
              <a:t>:</a:t>
            </a:r>
          </a:p>
          <a:p>
            <a:pPr marL="385763" lvl="1" indent="0">
              <a:buFont typeface="Times" charset="0"/>
              <a:buNone/>
            </a:pPr>
            <a:r>
              <a:rPr kumimoji="0" lang="en-US" altLang="zh-CN" dirty="0">
                <a:latin typeface="Tahoma" charset="0"/>
                <a:ea typeface="MS PGothic" charset="0"/>
              </a:rPr>
              <a:t>What is the most likely hidden state sequence for an observation?</a:t>
            </a:r>
          </a:p>
          <a:p>
            <a:endParaRPr kumimoji="0" lang="en-US" altLang="zh-CN" dirty="0">
              <a:latin typeface="Tahoma" charset="0"/>
              <a:ea typeface="MS PGothic" charset="0"/>
            </a:endParaRPr>
          </a:p>
          <a:p>
            <a:r>
              <a:rPr kumimoji="0" lang="en-US" altLang="zh-CN" dirty="0">
                <a:solidFill>
                  <a:srgbClr val="108BD9"/>
                </a:solidFill>
                <a:latin typeface="Tahoma" charset="0"/>
                <a:ea typeface="MS PGothic" charset="0"/>
              </a:rPr>
              <a:t>Evaluation</a:t>
            </a:r>
            <a:r>
              <a:rPr kumimoji="0" lang="en-US" altLang="zh-CN" dirty="0">
                <a:latin typeface="Tahoma" charset="0"/>
                <a:ea typeface="MS PGothic" charset="0"/>
              </a:rPr>
              <a:t>:</a:t>
            </a:r>
          </a:p>
          <a:p>
            <a:pPr marL="385763" lvl="1" indent="0">
              <a:buFont typeface="Times" charset="0"/>
              <a:buNone/>
            </a:pPr>
            <a:r>
              <a:rPr kumimoji="0" lang="en-US" altLang="zh-CN" dirty="0">
                <a:latin typeface="Tahoma" charset="0"/>
                <a:ea typeface="MS PGothic" charset="0"/>
              </a:rPr>
              <a:t>How likely is an observation sequence, given a known HMM?</a:t>
            </a:r>
          </a:p>
          <a:p>
            <a:pPr marL="385763" lvl="1" indent="0">
              <a:buFont typeface="Times" charset="0"/>
              <a:buNone/>
            </a:pPr>
            <a:endParaRPr kumimoji="0" lang="en-US" altLang="zh-CN" dirty="0">
              <a:latin typeface="Tahoma" charset="0"/>
              <a:ea typeface="MS PGothic" charset="0"/>
            </a:endParaRPr>
          </a:p>
          <a:p>
            <a:r>
              <a:rPr kumimoji="0" lang="en-US" altLang="zh-CN" dirty="0">
                <a:solidFill>
                  <a:srgbClr val="108BD9"/>
                </a:solidFill>
                <a:latin typeface="Tahoma" charset="0"/>
                <a:ea typeface="MS PGothic" charset="0"/>
              </a:rPr>
              <a:t>Learning</a:t>
            </a:r>
            <a:r>
              <a:rPr kumimoji="0" lang="en-US" altLang="zh-CN" dirty="0">
                <a:latin typeface="Tahoma" charset="0"/>
                <a:ea typeface="MS PGothic" charset="0"/>
              </a:rPr>
              <a:t>:</a:t>
            </a:r>
          </a:p>
          <a:p>
            <a:pPr marL="385763" lvl="1" indent="0">
              <a:buFont typeface="Times" charset="0"/>
              <a:buNone/>
            </a:pPr>
            <a:r>
              <a:rPr kumimoji="0" lang="en-US" altLang="zh-CN" dirty="0">
                <a:latin typeface="Tahoma" charset="0"/>
                <a:ea typeface="MS PGothic" charset="0"/>
              </a:rPr>
              <a:t>What are the most likely state transition probabilities?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5DD627-431C-AB49-AB72-DDC351F26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D7596-BE9B-B345-A100-A6456C78121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4268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TextBox 2"/>
          <p:cNvSpPr txBox="1">
            <a:spLocks noChangeArrowheads="1"/>
          </p:cNvSpPr>
          <p:nvPr/>
        </p:nvSpPr>
        <p:spPr bwMode="auto">
          <a:xfrm>
            <a:off x="5224463" y="4902200"/>
            <a:ext cx="341788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/>
              <a:t>P(a|1)=0.8,P(b|1)=0.2</a:t>
            </a:r>
          </a:p>
          <a:p>
            <a:r>
              <a:rPr kumimoji="0" lang="en-US" altLang="zh-CN"/>
              <a:t>P(a|2)=0.3,P(b|2)=0.7</a:t>
            </a:r>
          </a:p>
          <a:p>
            <a:r>
              <a:rPr kumimoji="0" lang="en-US" altLang="zh-CN"/>
              <a:t>P(a|3)=0.5,P(b|3)=0.5</a:t>
            </a:r>
          </a:p>
        </p:txBody>
      </p:sp>
      <p:sp>
        <p:nvSpPr>
          <p:cNvPr id="1249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kumimoji="0" lang="en-US" altLang="zh-CN">
                <a:latin typeface="Bookman Old Style" charset="0"/>
                <a:ea typeface="MS PGothic" charset="0"/>
              </a:rPr>
              <a:t>State Transition Diagrams with Output Probabilities</a:t>
            </a:r>
          </a:p>
        </p:txBody>
      </p:sp>
      <p:sp>
        <p:nvSpPr>
          <p:cNvPr id="124931" name="Oval 11"/>
          <p:cNvSpPr>
            <a:spLocks noChangeArrowheads="1"/>
          </p:cNvSpPr>
          <p:nvPr/>
        </p:nvSpPr>
        <p:spPr bwMode="auto">
          <a:xfrm>
            <a:off x="5148263" y="2997200"/>
            <a:ext cx="838200" cy="838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4932" name="Text Box 13"/>
          <p:cNvSpPr txBox="1">
            <a:spLocks noChangeArrowheads="1"/>
          </p:cNvSpPr>
          <p:nvPr/>
        </p:nvSpPr>
        <p:spPr bwMode="auto">
          <a:xfrm>
            <a:off x="5329238" y="3103563"/>
            <a:ext cx="409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3200" b="1" i="1">
                <a:latin typeface="Arial" charset="0"/>
              </a:rPr>
              <a:t>1</a:t>
            </a:r>
          </a:p>
        </p:txBody>
      </p:sp>
      <p:sp>
        <p:nvSpPr>
          <p:cNvPr id="124933" name="Oval 14"/>
          <p:cNvSpPr>
            <a:spLocks noChangeArrowheads="1"/>
          </p:cNvSpPr>
          <p:nvPr/>
        </p:nvSpPr>
        <p:spPr bwMode="auto">
          <a:xfrm>
            <a:off x="7815263" y="2997200"/>
            <a:ext cx="838200" cy="838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4934" name="Text Box 15"/>
          <p:cNvSpPr txBox="1">
            <a:spLocks noChangeArrowheads="1"/>
          </p:cNvSpPr>
          <p:nvPr/>
        </p:nvSpPr>
        <p:spPr bwMode="auto">
          <a:xfrm>
            <a:off x="7996238" y="3103563"/>
            <a:ext cx="409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3200" b="1" i="1">
                <a:latin typeface="Arial" charset="0"/>
              </a:rPr>
              <a:t>3</a:t>
            </a:r>
          </a:p>
        </p:txBody>
      </p:sp>
      <p:sp>
        <p:nvSpPr>
          <p:cNvPr id="124935" name="Oval 16"/>
          <p:cNvSpPr>
            <a:spLocks noChangeArrowheads="1"/>
          </p:cNvSpPr>
          <p:nvPr/>
        </p:nvSpPr>
        <p:spPr bwMode="auto">
          <a:xfrm>
            <a:off x="6443663" y="4064000"/>
            <a:ext cx="838200" cy="838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4936" name="Text Box 17"/>
          <p:cNvSpPr txBox="1">
            <a:spLocks noChangeArrowheads="1"/>
          </p:cNvSpPr>
          <p:nvPr/>
        </p:nvSpPr>
        <p:spPr bwMode="auto">
          <a:xfrm>
            <a:off x="6624638" y="4170363"/>
            <a:ext cx="409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3200" b="1" i="1">
                <a:latin typeface="Arial" charset="0"/>
              </a:rPr>
              <a:t>2</a:t>
            </a:r>
          </a:p>
        </p:txBody>
      </p:sp>
      <p:sp>
        <p:nvSpPr>
          <p:cNvPr id="124937" name="Freeform 21"/>
          <p:cNvSpPr>
            <a:spLocks/>
          </p:cNvSpPr>
          <p:nvPr/>
        </p:nvSpPr>
        <p:spPr bwMode="auto">
          <a:xfrm>
            <a:off x="5135563" y="2413000"/>
            <a:ext cx="406400" cy="660400"/>
          </a:xfrm>
          <a:custGeom>
            <a:avLst/>
            <a:gdLst>
              <a:gd name="T0" fmla="*/ 2147483647 w 256"/>
              <a:gd name="T1" fmla="*/ 2147483647 h 416"/>
              <a:gd name="T2" fmla="*/ 2147483647 w 256"/>
              <a:gd name="T3" fmla="*/ 2147483647 h 416"/>
              <a:gd name="T4" fmla="*/ 2147483647 w 256"/>
              <a:gd name="T5" fmla="*/ 2147483647 h 416"/>
              <a:gd name="T6" fmla="*/ 2147483647 w 256"/>
              <a:gd name="T7" fmla="*/ 2147483647 h 416"/>
              <a:gd name="T8" fmla="*/ 2147483647 w 256"/>
              <a:gd name="T9" fmla="*/ 2147483647 h 416"/>
              <a:gd name="T10" fmla="*/ 2147483647 w 256"/>
              <a:gd name="T11" fmla="*/ 2147483647 h 41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6"/>
              <a:gd name="T19" fmla="*/ 0 h 416"/>
              <a:gd name="T20" fmla="*/ 256 w 256"/>
              <a:gd name="T21" fmla="*/ 416 h 41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6" h="416">
                <a:moveTo>
                  <a:pt x="104" y="416"/>
                </a:moveTo>
                <a:cubicBezTo>
                  <a:pt x="60" y="328"/>
                  <a:pt x="16" y="240"/>
                  <a:pt x="8" y="176"/>
                </a:cubicBezTo>
                <a:cubicBezTo>
                  <a:pt x="0" y="112"/>
                  <a:pt x="24" y="56"/>
                  <a:pt x="56" y="32"/>
                </a:cubicBezTo>
                <a:cubicBezTo>
                  <a:pt x="88" y="8"/>
                  <a:pt x="168" y="0"/>
                  <a:pt x="200" y="32"/>
                </a:cubicBezTo>
                <a:cubicBezTo>
                  <a:pt x="232" y="64"/>
                  <a:pt x="240" y="168"/>
                  <a:pt x="248" y="224"/>
                </a:cubicBezTo>
                <a:cubicBezTo>
                  <a:pt x="256" y="280"/>
                  <a:pt x="248" y="344"/>
                  <a:pt x="248" y="368"/>
                </a:cubicBezTo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4938" name="Freeform 22"/>
          <p:cNvSpPr>
            <a:spLocks/>
          </p:cNvSpPr>
          <p:nvPr/>
        </p:nvSpPr>
        <p:spPr bwMode="auto">
          <a:xfrm>
            <a:off x="5834063" y="2768600"/>
            <a:ext cx="2133600" cy="304800"/>
          </a:xfrm>
          <a:custGeom>
            <a:avLst/>
            <a:gdLst>
              <a:gd name="T0" fmla="*/ 0 w 1296"/>
              <a:gd name="T1" fmla="*/ 2147483647 h 192"/>
              <a:gd name="T2" fmla="*/ 2147483647 w 1296"/>
              <a:gd name="T3" fmla="*/ 0 h 192"/>
              <a:gd name="T4" fmla="*/ 2147483647 w 1296"/>
              <a:gd name="T5" fmla="*/ 2147483647 h 192"/>
              <a:gd name="T6" fmla="*/ 0 60000 65536"/>
              <a:gd name="T7" fmla="*/ 0 60000 65536"/>
              <a:gd name="T8" fmla="*/ 0 60000 65536"/>
              <a:gd name="T9" fmla="*/ 0 w 1296"/>
              <a:gd name="T10" fmla="*/ 0 h 192"/>
              <a:gd name="T11" fmla="*/ 1296 w 1296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96" h="192">
                <a:moveTo>
                  <a:pt x="0" y="192"/>
                </a:moveTo>
                <a:cubicBezTo>
                  <a:pt x="180" y="96"/>
                  <a:pt x="360" y="0"/>
                  <a:pt x="576" y="0"/>
                </a:cubicBezTo>
                <a:cubicBezTo>
                  <a:pt x="792" y="0"/>
                  <a:pt x="1176" y="160"/>
                  <a:pt x="1296" y="192"/>
                </a:cubicBezTo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4939" name="Freeform 23"/>
          <p:cNvSpPr>
            <a:spLocks/>
          </p:cNvSpPr>
          <p:nvPr/>
        </p:nvSpPr>
        <p:spPr bwMode="auto">
          <a:xfrm>
            <a:off x="5605463" y="3835400"/>
            <a:ext cx="838200" cy="685800"/>
          </a:xfrm>
          <a:custGeom>
            <a:avLst/>
            <a:gdLst>
              <a:gd name="T0" fmla="*/ 0 w 528"/>
              <a:gd name="T1" fmla="*/ 0 h 432"/>
              <a:gd name="T2" fmla="*/ 2147483647 w 528"/>
              <a:gd name="T3" fmla="*/ 2147483647 h 432"/>
              <a:gd name="T4" fmla="*/ 2147483647 w 528"/>
              <a:gd name="T5" fmla="*/ 2147483647 h 432"/>
              <a:gd name="T6" fmla="*/ 0 60000 65536"/>
              <a:gd name="T7" fmla="*/ 0 60000 65536"/>
              <a:gd name="T8" fmla="*/ 0 60000 65536"/>
              <a:gd name="T9" fmla="*/ 0 w 528"/>
              <a:gd name="T10" fmla="*/ 0 h 432"/>
              <a:gd name="T11" fmla="*/ 528 w 528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28" h="432">
                <a:moveTo>
                  <a:pt x="0" y="0"/>
                </a:moveTo>
                <a:cubicBezTo>
                  <a:pt x="28" y="132"/>
                  <a:pt x="56" y="264"/>
                  <a:pt x="144" y="336"/>
                </a:cubicBezTo>
                <a:cubicBezTo>
                  <a:pt x="232" y="408"/>
                  <a:pt x="464" y="416"/>
                  <a:pt x="528" y="432"/>
                </a:cubicBezTo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4940" name="Text Box 24"/>
          <p:cNvSpPr txBox="1">
            <a:spLocks noChangeArrowheads="1"/>
          </p:cNvSpPr>
          <p:nvPr/>
        </p:nvSpPr>
        <p:spPr bwMode="auto">
          <a:xfrm>
            <a:off x="5484813" y="2252663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hlink"/>
                </a:solidFill>
                <a:latin typeface="Arial" charset="0"/>
              </a:rPr>
              <a:t>0.5</a:t>
            </a:r>
          </a:p>
        </p:txBody>
      </p:sp>
      <p:sp>
        <p:nvSpPr>
          <p:cNvPr id="124941" name="Text Box 25"/>
          <p:cNvSpPr txBox="1">
            <a:spLocks noChangeArrowheads="1"/>
          </p:cNvSpPr>
          <p:nvPr/>
        </p:nvSpPr>
        <p:spPr bwMode="auto">
          <a:xfrm>
            <a:off x="6519863" y="2328863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hlink"/>
                </a:solidFill>
                <a:latin typeface="Arial" charset="0"/>
              </a:rPr>
              <a:t>0.2</a:t>
            </a:r>
          </a:p>
        </p:txBody>
      </p:sp>
      <p:sp>
        <p:nvSpPr>
          <p:cNvPr id="124942" name="Text Box 26"/>
          <p:cNvSpPr txBox="1">
            <a:spLocks noChangeArrowheads="1"/>
          </p:cNvSpPr>
          <p:nvPr/>
        </p:nvSpPr>
        <p:spPr bwMode="auto">
          <a:xfrm>
            <a:off x="5224463" y="4292600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hlink"/>
                </a:solidFill>
                <a:latin typeface="Arial" charset="0"/>
              </a:rPr>
              <a:t>0.3</a:t>
            </a:r>
          </a:p>
        </p:txBody>
      </p:sp>
      <p:sp>
        <p:nvSpPr>
          <p:cNvPr id="124943" name="Freeform 31"/>
          <p:cNvSpPr>
            <a:spLocks/>
          </p:cNvSpPr>
          <p:nvPr/>
        </p:nvSpPr>
        <p:spPr bwMode="auto">
          <a:xfrm>
            <a:off x="5910263" y="3683000"/>
            <a:ext cx="685800" cy="457200"/>
          </a:xfrm>
          <a:custGeom>
            <a:avLst/>
            <a:gdLst>
              <a:gd name="T0" fmla="*/ 2147483647 w 432"/>
              <a:gd name="T1" fmla="*/ 2147483647 h 288"/>
              <a:gd name="T2" fmla="*/ 2147483647 w 432"/>
              <a:gd name="T3" fmla="*/ 2147483647 h 288"/>
              <a:gd name="T4" fmla="*/ 0 w 432"/>
              <a:gd name="T5" fmla="*/ 0 h 288"/>
              <a:gd name="T6" fmla="*/ 0 60000 65536"/>
              <a:gd name="T7" fmla="*/ 0 60000 65536"/>
              <a:gd name="T8" fmla="*/ 0 60000 65536"/>
              <a:gd name="T9" fmla="*/ 0 w 432"/>
              <a:gd name="T10" fmla="*/ 0 h 288"/>
              <a:gd name="T11" fmla="*/ 432 w 432"/>
              <a:gd name="T12" fmla="*/ 288 h 2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288">
                <a:moveTo>
                  <a:pt x="432" y="288"/>
                </a:moveTo>
                <a:cubicBezTo>
                  <a:pt x="396" y="192"/>
                  <a:pt x="360" y="96"/>
                  <a:pt x="288" y="48"/>
                </a:cubicBezTo>
                <a:cubicBezTo>
                  <a:pt x="216" y="0"/>
                  <a:pt x="48" y="8"/>
                  <a:pt x="0" y="0"/>
                </a:cubicBezTo>
              </a:path>
            </a:pathLst>
          </a:custGeom>
          <a:noFill/>
          <a:ln w="28575">
            <a:solidFill>
              <a:srgbClr val="1AFA35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4944" name="Freeform 33"/>
          <p:cNvSpPr>
            <a:spLocks/>
          </p:cNvSpPr>
          <p:nvPr/>
        </p:nvSpPr>
        <p:spPr bwMode="auto">
          <a:xfrm>
            <a:off x="8196263" y="2374900"/>
            <a:ext cx="431800" cy="673100"/>
          </a:xfrm>
          <a:custGeom>
            <a:avLst/>
            <a:gdLst>
              <a:gd name="T0" fmla="*/ 2147483647 w 272"/>
              <a:gd name="T1" fmla="*/ 2147483647 h 424"/>
              <a:gd name="T2" fmla="*/ 0 w 272"/>
              <a:gd name="T3" fmla="*/ 2147483647 h 424"/>
              <a:gd name="T4" fmla="*/ 2147483647 w 272"/>
              <a:gd name="T5" fmla="*/ 2147483647 h 424"/>
              <a:gd name="T6" fmla="*/ 2147483647 w 272"/>
              <a:gd name="T7" fmla="*/ 2147483647 h 424"/>
              <a:gd name="T8" fmla="*/ 2147483647 w 272"/>
              <a:gd name="T9" fmla="*/ 2147483647 h 424"/>
              <a:gd name="T10" fmla="*/ 2147483647 w 272"/>
              <a:gd name="T11" fmla="*/ 2147483647 h 4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72"/>
              <a:gd name="T19" fmla="*/ 0 h 424"/>
              <a:gd name="T20" fmla="*/ 272 w 272"/>
              <a:gd name="T21" fmla="*/ 424 h 4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72" h="424">
                <a:moveTo>
                  <a:pt x="48" y="376"/>
                </a:moveTo>
                <a:cubicBezTo>
                  <a:pt x="24" y="308"/>
                  <a:pt x="0" y="240"/>
                  <a:pt x="0" y="184"/>
                </a:cubicBezTo>
                <a:cubicBezTo>
                  <a:pt x="0" y="128"/>
                  <a:pt x="8" y="64"/>
                  <a:pt x="48" y="40"/>
                </a:cubicBezTo>
                <a:cubicBezTo>
                  <a:pt x="88" y="16"/>
                  <a:pt x="208" y="0"/>
                  <a:pt x="240" y="40"/>
                </a:cubicBezTo>
                <a:cubicBezTo>
                  <a:pt x="272" y="80"/>
                  <a:pt x="256" y="216"/>
                  <a:pt x="240" y="280"/>
                </a:cubicBezTo>
                <a:cubicBezTo>
                  <a:pt x="224" y="344"/>
                  <a:pt x="160" y="400"/>
                  <a:pt x="144" y="424"/>
                </a:cubicBez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4945" name="Freeform 35"/>
          <p:cNvSpPr>
            <a:spLocks/>
          </p:cNvSpPr>
          <p:nvPr/>
        </p:nvSpPr>
        <p:spPr bwMode="auto">
          <a:xfrm>
            <a:off x="7281863" y="3835400"/>
            <a:ext cx="914400" cy="685800"/>
          </a:xfrm>
          <a:custGeom>
            <a:avLst/>
            <a:gdLst>
              <a:gd name="T0" fmla="*/ 2147483647 w 576"/>
              <a:gd name="T1" fmla="*/ 0 h 432"/>
              <a:gd name="T2" fmla="*/ 2147483647 w 576"/>
              <a:gd name="T3" fmla="*/ 2147483647 h 432"/>
              <a:gd name="T4" fmla="*/ 0 w 576"/>
              <a:gd name="T5" fmla="*/ 2147483647 h 432"/>
              <a:gd name="T6" fmla="*/ 0 60000 65536"/>
              <a:gd name="T7" fmla="*/ 0 60000 65536"/>
              <a:gd name="T8" fmla="*/ 0 60000 65536"/>
              <a:gd name="T9" fmla="*/ 0 w 576"/>
              <a:gd name="T10" fmla="*/ 0 h 432"/>
              <a:gd name="T11" fmla="*/ 576 w 576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6" h="432">
                <a:moveTo>
                  <a:pt x="576" y="0"/>
                </a:moveTo>
                <a:cubicBezTo>
                  <a:pt x="576" y="132"/>
                  <a:pt x="576" y="264"/>
                  <a:pt x="480" y="336"/>
                </a:cubicBezTo>
                <a:cubicBezTo>
                  <a:pt x="384" y="408"/>
                  <a:pt x="192" y="420"/>
                  <a:pt x="0" y="432"/>
                </a:cubicBez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4946" name="Freeform 36"/>
          <p:cNvSpPr>
            <a:spLocks/>
          </p:cNvSpPr>
          <p:nvPr/>
        </p:nvSpPr>
        <p:spPr bwMode="auto">
          <a:xfrm>
            <a:off x="7129463" y="3454400"/>
            <a:ext cx="685800" cy="685800"/>
          </a:xfrm>
          <a:custGeom>
            <a:avLst/>
            <a:gdLst>
              <a:gd name="T0" fmla="*/ 0 w 432"/>
              <a:gd name="T1" fmla="*/ 2147483647 h 432"/>
              <a:gd name="T2" fmla="*/ 2147483647 w 432"/>
              <a:gd name="T3" fmla="*/ 2147483647 h 432"/>
              <a:gd name="T4" fmla="*/ 2147483647 w 432"/>
              <a:gd name="T5" fmla="*/ 0 h 432"/>
              <a:gd name="T6" fmla="*/ 0 60000 65536"/>
              <a:gd name="T7" fmla="*/ 0 60000 65536"/>
              <a:gd name="T8" fmla="*/ 0 60000 65536"/>
              <a:gd name="T9" fmla="*/ 0 w 432"/>
              <a:gd name="T10" fmla="*/ 0 h 432"/>
              <a:gd name="T11" fmla="*/ 432 w 432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32">
                <a:moveTo>
                  <a:pt x="0" y="432"/>
                </a:moveTo>
                <a:cubicBezTo>
                  <a:pt x="12" y="300"/>
                  <a:pt x="24" y="168"/>
                  <a:pt x="96" y="96"/>
                </a:cubicBezTo>
                <a:cubicBezTo>
                  <a:pt x="168" y="24"/>
                  <a:pt x="300" y="12"/>
                  <a:pt x="432" y="0"/>
                </a:cubicBezTo>
              </a:path>
            </a:pathLst>
          </a:custGeom>
          <a:noFill/>
          <a:ln w="28575">
            <a:solidFill>
              <a:srgbClr val="1AFA35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4947" name="Text Box 37"/>
          <p:cNvSpPr txBox="1">
            <a:spLocks noChangeArrowheads="1"/>
          </p:cNvSpPr>
          <p:nvPr/>
        </p:nvSpPr>
        <p:spPr bwMode="auto">
          <a:xfrm>
            <a:off x="6215063" y="3302000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rgbClr val="1AFA35"/>
                </a:solidFill>
                <a:latin typeface="Arial" charset="0"/>
              </a:rPr>
              <a:t>0.1</a:t>
            </a:r>
          </a:p>
        </p:txBody>
      </p:sp>
      <p:sp>
        <p:nvSpPr>
          <p:cNvPr id="124948" name="Text Box 38"/>
          <p:cNvSpPr txBox="1">
            <a:spLocks noChangeArrowheads="1"/>
          </p:cNvSpPr>
          <p:nvPr/>
        </p:nvSpPr>
        <p:spPr bwMode="auto">
          <a:xfrm>
            <a:off x="6902450" y="3073400"/>
            <a:ext cx="608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rgbClr val="1AFA35"/>
                </a:solidFill>
                <a:latin typeface="Arial" charset="0"/>
              </a:rPr>
              <a:t>0.9</a:t>
            </a:r>
          </a:p>
        </p:txBody>
      </p:sp>
      <p:sp>
        <p:nvSpPr>
          <p:cNvPr id="124949" name="Text Box 39"/>
          <p:cNvSpPr txBox="1">
            <a:spLocks noChangeArrowheads="1"/>
          </p:cNvSpPr>
          <p:nvPr/>
        </p:nvSpPr>
        <p:spPr bwMode="auto">
          <a:xfrm>
            <a:off x="8196263" y="2006600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accent2"/>
                </a:solidFill>
                <a:latin typeface="Arial" charset="0"/>
              </a:rPr>
              <a:t>0.6</a:t>
            </a:r>
          </a:p>
        </p:txBody>
      </p:sp>
      <p:sp>
        <p:nvSpPr>
          <p:cNvPr id="124950" name="Text Box 40"/>
          <p:cNvSpPr txBox="1">
            <a:spLocks noChangeArrowheads="1"/>
          </p:cNvSpPr>
          <p:nvPr/>
        </p:nvSpPr>
        <p:spPr bwMode="auto">
          <a:xfrm>
            <a:off x="7891463" y="4368800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accent2"/>
                </a:solidFill>
                <a:latin typeface="Arial" charset="0"/>
              </a:rPr>
              <a:t>0.4</a:t>
            </a:r>
          </a:p>
        </p:txBody>
      </p:sp>
      <p:sp>
        <p:nvSpPr>
          <p:cNvPr id="124951" name="TextBox 1"/>
          <p:cNvSpPr txBox="1">
            <a:spLocks noChangeArrowheads="1"/>
          </p:cNvSpPr>
          <p:nvPr/>
        </p:nvSpPr>
        <p:spPr bwMode="auto">
          <a:xfrm>
            <a:off x="111125" y="2151063"/>
            <a:ext cx="4949825" cy="409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pPr algn="l"/>
            <a:r>
              <a:rPr kumimoji="0" lang="en-US" altLang="zh-CN" sz="2000" dirty="0"/>
              <a:t>Given </a:t>
            </a:r>
            <a:r>
              <a:rPr kumimoji="0" lang="en-US" altLang="zh-CN" sz="2000" dirty="0" err="1"/>
              <a:t>abba</a:t>
            </a:r>
            <a:endParaRPr kumimoji="0" lang="en-US" altLang="zh-CN" sz="2000" dirty="0"/>
          </a:p>
          <a:p>
            <a:pPr algn="l"/>
            <a:endParaRPr kumimoji="0" lang="en-US" altLang="zh-CN" sz="2000" dirty="0"/>
          </a:p>
          <a:p>
            <a:pPr algn="l"/>
            <a:r>
              <a:rPr kumimoji="0" lang="en-US" altLang="zh-CN" sz="2000" dirty="0"/>
              <a:t>There are many possible state sequences:</a:t>
            </a:r>
          </a:p>
          <a:p>
            <a:pPr algn="l"/>
            <a:endParaRPr kumimoji="0" lang="en-US" altLang="zh-CN" sz="2000" dirty="0"/>
          </a:p>
          <a:p>
            <a:pPr algn="l"/>
            <a:r>
              <a:rPr kumimoji="0" lang="en-US" altLang="zh-CN" sz="2000" dirty="0"/>
              <a:t>1111</a:t>
            </a:r>
          </a:p>
          <a:p>
            <a:pPr algn="l"/>
            <a:r>
              <a:rPr kumimoji="0" lang="en-US" altLang="zh-CN" sz="2000" dirty="0"/>
              <a:t>1112</a:t>
            </a:r>
          </a:p>
          <a:p>
            <a:pPr algn="l"/>
            <a:r>
              <a:rPr kumimoji="0" lang="en-US" altLang="zh-CN" sz="2000" dirty="0"/>
              <a:t>1113</a:t>
            </a:r>
          </a:p>
          <a:p>
            <a:pPr algn="l"/>
            <a:r>
              <a:rPr kumimoji="0" lang="en-US" altLang="zh-CN" sz="2000" dirty="0"/>
              <a:t>1121</a:t>
            </a:r>
          </a:p>
          <a:p>
            <a:pPr algn="l"/>
            <a:r>
              <a:rPr kumimoji="0" lang="en-US" altLang="zh-CN" sz="2000" dirty="0"/>
              <a:t>1123</a:t>
            </a:r>
          </a:p>
          <a:p>
            <a:pPr algn="l"/>
            <a:r>
              <a:rPr kumimoji="0" lang="en-US" altLang="zh-CN" sz="2000" dirty="0"/>
              <a:t>1132</a:t>
            </a:r>
          </a:p>
          <a:p>
            <a:pPr algn="l"/>
            <a:r>
              <a:rPr kumimoji="0" lang="en-US" altLang="zh-CN" sz="2000" dirty="0"/>
              <a:t>1133</a:t>
            </a:r>
          </a:p>
          <a:p>
            <a:pPr algn="l"/>
            <a:r>
              <a:rPr kumimoji="0" lang="en-US" altLang="zh-CN" sz="2000" dirty="0"/>
              <a:t>…</a:t>
            </a:r>
          </a:p>
          <a:p>
            <a:pPr algn="l"/>
            <a:r>
              <a:rPr kumimoji="0" lang="en-US" altLang="zh-CN" sz="2000" dirty="0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3CA447-FE0C-994A-AF24-E4ED75603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D7596-BE9B-B345-A100-A6456C78121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213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TextBox 2"/>
          <p:cNvSpPr txBox="1">
            <a:spLocks noChangeArrowheads="1"/>
          </p:cNvSpPr>
          <p:nvPr/>
        </p:nvSpPr>
        <p:spPr bwMode="auto">
          <a:xfrm>
            <a:off x="5224463" y="4902200"/>
            <a:ext cx="341788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/>
              <a:t>P(a|1)=0.8,P(b|1)=0.2</a:t>
            </a:r>
          </a:p>
          <a:p>
            <a:r>
              <a:rPr kumimoji="0" lang="en-US" altLang="zh-CN"/>
              <a:t>P(a|2)=0.3,P(b|2)=0.7</a:t>
            </a:r>
          </a:p>
          <a:p>
            <a:r>
              <a:rPr kumimoji="0" lang="en-US" altLang="zh-CN"/>
              <a:t>P(a|3)=0.5,P(b|3)=0.5</a:t>
            </a:r>
          </a:p>
        </p:txBody>
      </p:sp>
      <p:sp>
        <p:nvSpPr>
          <p:cNvPr id="1259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kumimoji="0" lang="en-US" altLang="zh-CN">
                <a:latin typeface="Bookman Old Style" charset="0"/>
                <a:ea typeface="MS PGothic" charset="0"/>
              </a:rPr>
              <a:t>State Transition Diagrams with Output and Start Probabilities</a:t>
            </a:r>
          </a:p>
        </p:txBody>
      </p:sp>
      <p:sp>
        <p:nvSpPr>
          <p:cNvPr id="125955" name="Oval 11"/>
          <p:cNvSpPr>
            <a:spLocks noChangeArrowheads="1"/>
          </p:cNvSpPr>
          <p:nvPr/>
        </p:nvSpPr>
        <p:spPr bwMode="auto">
          <a:xfrm>
            <a:off x="5148263" y="2997200"/>
            <a:ext cx="838200" cy="838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956" name="Text Box 13"/>
          <p:cNvSpPr txBox="1">
            <a:spLocks noChangeArrowheads="1"/>
          </p:cNvSpPr>
          <p:nvPr/>
        </p:nvSpPr>
        <p:spPr bwMode="auto">
          <a:xfrm>
            <a:off x="5329238" y="3103563"/>
            <a:ext cx="409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3200" b="1" i="1">
                <a:latin typeface="Arial" charset="0"/>
              </a:rPr>
              <a:t>1</a:t>
            </a:r>
          </a:p>
        </p:txBody>
      </p:sp>
      <p:sp>
        <p:nvSpPr>
          <p:cNvPr id="125957" name="Oval 14"/>
          <p:cNvSpPr>
            <a:spLocks noChangeArrowheads="1"/>
          </p:cNvSpPr>
          <p:nvPr/>
        </p:nvSpPr>
        <p:spPr bwMode="auto">
          <a:xfrm>
            <a:off x="7815263" y="2997200"/>
            <a:ext cx="838200" cy="838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958" name="Text Box 15"/>
          <p:cNvSpPr txBox="1">
            <a:spLocks noChangeArrowheads="1"/>
          </p:cNvSpPr>
          <p:nvPr/>
        </p:nvSpPr>
        <p:spPr bwMode="auto">
          <a:xfrm>
            <a:off x="7996238" y="3103563"/>
            <a:ext cx="409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3200" b="1" i="1">
                <a:latin typeface="Arial" charset="0"/>
              </a:rPr>
              <a:t>3</a:t>
            </a:r>
          </a:p>
        </p:txBody>
      </p:sp>
      <p:sp>
        <p:nvSpPr>
          <p:cNvPr id="125959" name="Oval 16"/>
          <p:cNvSpPr>
            <a:spLocks noChangeArrowheads="1"/>
          </p:cNvSpPr>
          <p:nvPr/>
        </p:nvSpPr>
        <p:spPr bwMode="auto">
          <a:xfrm>
            <a:off x="6443663" y="4064000"/>
            <a:ext cx="838200" cy="838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960" name="Text Box 17"/>
          <p:cNvSpPr txBox="1">
            <a:spLocks noChangeArrowheads="1"/>
          </p:cNvSpPr>
          <p:nvPr/>
        </p:nvSpPr>
        <p:spPr bwMode="auto">
          <a:xfrm>
            <a:off x="6624638" y="4170363"/>
            <a:ext cx="409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3200" b="1" i="1">
                <a:latin typeface="Arial" charset="0"/>
              </a:rPr>
              <a:t>2</a:t>
            </a:r>
          </a:p>
        </p:txBody>
      </p:sp>
      <p:sp>
        <p:nvSpPr>
          <p:cNvPr id="125961" name="Freeform 21"/>
          <p:cNvSpPr>
            <a:spLocks/>
          </p:cNvSpPr>
          <p:nvPr/>
        </p:nvSpPr>
        <p:spPr bwMode="auto">
          <a:xfrm>
            <a:off x="5135563" y="2413000"/>
            <a:ext cx="406400" cy="660400"/>
          </a:xfrm>
          <a:custGeom>
            <a:avLst/>
            <a:gdLst>
              <a:gd name="T0" fmla="*/ 2147483647 w 256"/>
              <a:gd name="T1" fmla="*/ 2147483647 h 416"/>
              <a:gd name="T2" fmla="*/ 2147483647 w 256"/>
              <a:gd name="T3" fmla="*/ 2147483647 h 416"/>
              <a:gd name="T4" fmla="*/ 2147483647 w 256"/>
              <a:gd name="T5" fmla="*/ 2147483647 h 416"/>
              <a:gd name="T6" fmla="*/ 2147483647 w 256"/>
              <a:gd name="T7" fmla="*/ 2147483647 h 416"/>
              <a:gd name="T8" fmla="*/ 2147483647 w 256"/>
              <a:gd name="T9" fmla="*/ 2147483647 h 416"/>
              <a:gd name="T10" fmla="*/ 2147483647 w 256"/>
              <a:gd name="T11" fmla="*/ 2147483647 h 41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6"/>
              <a:gd name="T19" fmla="*/ 0 h 416"/>
              <a:gd name="T20" fmla="*/ 256 w 256"/>
              <a:gd name="T21" fmla="*/ 416 h 41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6" h="416">
                <a:moveTo>
                  <a:pt x="104" y="416"/>
                </a:moveTo>
                <a:cubicBezTo>
                  <a:pt x="60" y="328"/>
                  <a:pt x="16" y="240"/>
                  <a:pt x="8" y="176"/>
                </a:cubicBezTo>
                <a:cubicBezTo>
                  <a:pt x="0" y="112"/>
                  <a:pt x="24" y="56"/>
                  <a:pt x="56" y="32"/>
                </a:cubicBezTo>
                <a:cubicBezTo>
                  <a:pt x="88" y="8"/>
                  <a:pt x="168" y="0"/>
                  <a:pt x="200" y="32"/>
                </a:cubicBezTo>
                <a:cubicBezTo>
                  <a:pt x="232" y="64"/>
                  <a:pt x="240" y="168"/>
                  <a:pt x="248" y="224"/>
                </a:cubicBezTo>
                <a:cubicBezTo>
                  <a:pt x="256" y="280"/>
                  <a:pt x="248" y="344"/>
                  <a:pt x="248" y="368"/>
                </a:cubicBezTo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5962" name="Freeform 22"/>
          <p:cNvSpPr>
            <a:spLocks/>
          </p:cNvSpPr>
          <p:nvPr/>
        </p:nvSpPr>
        <p:spPr bwMode="auto">
          <a:xfrm>
            <a:off x="5834063" y="2768600"/>
            <a:ext cx="2133600" cy="304800"/>
          </a:xfrm>
          <a:custGeom>
            <a:avLst/>
            <a:gdLst>
              <a:gd name="T0" fmla="*/ 0 w 1296"/>
              <a:gd name="T1" fmla="*/ 2147483647 h 192"/>
              <a:gd name="T2" fmla="*/ 2147483647 w 1296"/>
              <a:gd name="T3" fmla="*/ 0 h 192"/>
              <a:gd name="T4" fmla="*/ 2147483647 w 1296"/>
              <a:gd name="T5" fmla="*/ 2147483647 h 192"/>
              <a:gd name="T6" fmla="*/ 0 60000 65536"/>
              <a:gd name="T7" fmla="*/ 0 60000 65536"/>
              <a:gd name="T8" fmla="*/ 0 60000 65536"/>
              <a:gd name="T9" fmla="*/ 0 w 1296"/>
              <a:gd name="T10" fmla="*/ 0 h 192"/>
              <a:gd name="T11" fmla="*/ 1296 w 1296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96" h="192">
                <a:moveTo>
                  <a:pt x="0" y="192"/>
                </a:moveTo>
                <a:cubicBezTo>
                  <a:pt x="180" y="96"/>
                  <a:pt x="360" y="0"/>
                  <a:pt x="576" y="0"/>
                </a:cubicBezTo>
                <a:cubicBezTo>
                  <a:pt x="792" y="0"/>
                  <a:pt x="1176" y="160"/>
                  <a:pt x="1296" y="192"/>
                </a:cubicBezTo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5963" name="Freeform 23"/>
          <p:cNvSpPr>
            <a:spLocks/>
          </p:cNvSpPr>
          <p:nvPr/>
        </p:nvSpPr>
        <p:spPr bwMode="auto">
          <a:xfrm>
            <a:off x="5605463" y="3835400"/>
            <a:ext cx="838200" cy="685800"/>
          </a:xfrm>
          <a:custGeom>
            <a:avLst/>
            <a:gdLst>
              <a:gd name="T0" fmla="*/ 0 w 528"/>
              <a:gd name="T1" fmla="*/ 0 h 432"/>
              <a:gd name="T2" fmla="*/ 2147483647 w 528"/>
              <a:gd name="T3" fmla="*/ 2147483647 h 432"/>
              <a:gd name="T4" fmla="*/ 2147483647 w 528"/>
              <a:gd name="T5" fmla="*/ 2147483647 h 432"/>
              <a:gd name="T6" fmla="*/ 0 60000 65536"/>
              <a:gd name="T7" fmla="*/ 0 60000 65536"/>
              <a:gd name="T8" fmla="*/ 0 60000 65536"/>
              <a:gd name="T9" fmla="*/ 0 w 528"/>
              <a:gd name="T10" fmla="*/ 0 h 432"/>
              <a:gd name="T11" fmla="*/ 528 w 528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28" h="432">
                <a:moveTo>
                  <a:pt x="0" y="0"/>
                </a:moveTo>
                <a:cubicBezTo>
                  <a:pt x="28" y="132"/>
                  <a:pt x="56" y="264"/>
                  <a:pt x="144" y="336"/>
                </a:cubicBezTo>
                <a:cubicBezTo>
                  <a:pt x="232" y="408"/>
                  <a:pt x="464" y="416"/>
                  <a:pt x="528" y="432"/>
                </a:cubicBezTo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5964" name="Text Box 24"/>
          <p:cNvSpPr txBox="1">
            <a:spLocks noChangeArrowheads="1"/>
          </p:cNvSpPr>
          <p:nvPr/>
        </p:nvSpPr>
        <p:spPr bwMode="auto">
          <a:xfrm>
            <a:off x="5484813" y="2252663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hlink"/>
                </a:solidFill>
                <a:latin typeface="Arial" charset="0"/>
              </a:rPr>
              <a:t>0.5</a:t>
            </a:r>
          </a:p>
        </p:txBody>
      </p:sp>
      <p:sp>
        <p:nvSpPr>
          <p:cNvPr id="125965" name="Text Box 25"/>
          <p:cNvSpPr txBox="1">
            <a:spLocks noChangeArrowheads="1"/>
          </p:cNvSpPr>
          <p:nvPr/>
        </p:nvSpPr>
        <p:spPr bwMode="auto">
          <a:xfrm>
            <a:off x="6519863" y="2328863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hlink"/>
                </a:solidFill>
                <a:latin typeface="Arial" charset="0"/>
              </a:rPr>
              <a:t>0.2</a:t>
            </a:r>
          </a:p>
        </p:txBody>
      </p:sp>
      <p:sp>
        <p:nvSpPr>
          <p:cNvPr id="125966" name="Text Box 26"/>
          <p:cNvSpPr txBox="1">
            <a:spLocks noChangeArrowheads="1"/>
          </p:cNvSpPr>
          <p:nvPr/>
        </p:nvSpPr>
        <p:spPr bwMode="auto">
          <a:xfrm>
            <a:off x="5224463" y="4292600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hlink"/>
                </a:solidFill>
                <a:latin typeface="Arial" charset="0"/>
              </a:rPr>
              <a:t>0.3</a:t>
            </a:r>
          </a:p>
        </p:txBody>
      </p:sp>
      <p:sp>
        <p:nvSpPr>
          <p:cNvPr id="125967" name="Freeform 31"/>
          <p:cNvSpPr>
            <a:spLocks/>
          </p:cNvSpPr>
          <p:nvPr/>
        </p:nvSpPr>
        <p:spPr bwMode="auto">
          <a:xfrm>
            <a:off x="5910263" y="3683000"/>
            <a:ext cx="685800" cy="457200"/>
          </a:xfrm>
          <a:custGeom>
            <a:avLst/>
            <a:gdLst>
              <a:gd name="T0" fmla="*/ 2147483647 w 432"/>
              <a:gd name="T1" fmla="*/ 2147483647 h 288"/>
              <a:gd name="T2" fmla="*/ 2147483647 w 432"/>
              <a:gd name="T3" fmla="*/ 2147483647 h 288"/>
              <a:gd name="T4" fmla="*/ 0 w 432"/>
              <a:gd name="T5" fmla="*/ 0 h 288"/>
              <a:gd name="T6" fmla="*/ 0 60000 65536"/>
              <a:gd name="T7" fmla="*/ 0 60000 65536"/>
              <a:gd name="T8" fmla="*/ 0 60000 65536"/>
              <a:gd name="T9" fmla="*/ 0 w 432"/>
              <a:gd name="T10" fmla="*/ 0 h 288"/>
              <a:gd name="T11" fmla="*/ 432 w 432"/>
              <a:gd name="T12" fmla="*/ 288 h 2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288">
                <a:moveTo>
                  <a:pt x="432" y="288"/>
                </a:moveTo>
                <a:cubicBezTo>
                  <a:pt x="396" y="192"/>
                  <a:pt x="360" y="96"/>
                  <a:pt x="288" y="48"/>
                </a:cubicBezTo>
                <a:cubicBezTo>
                  <a:pt x="216" y="0"/>
                  <a:pt x="48" y="8"/>
                  <a:pt x="0" y="0"/>
                </a:cubicBezTo>
              </a:path>
            </a:pathLst>
          </a:custGeom>
          <a:noFill/>
          <a:ln w="28575">
            <a:solidFill>
              <a:srgbClr val="1AFA35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5968" name="Freeform 33"/>
          <p:cNvSpPr>
            <a:spLocks/>
          </p:cNvSpPr>
          <p:nvPr/>
        </p:nvSpPr>
        <p:spPr bwMode="auto">
          <a:xfrm>
            <a:off x="8196263" y="2374900"/>
            <a:ext cx="431800" cy="673100"/>
          </a:xfrm>
          <a:custGeom>
            <a:avLst/>
            <a:gdLst>
              <a:gd name="T0" fmla="*/ 2147483647 w 272"/>
              <a:gd name="T1" fmla="*/ 2147483647 h 424"/>
              <a:gd name="T2" fmla="*/ 0 w 272"/>
              <a:gd name="T3" fmla="*/ 2147483647 h 424"/>
              <a:gd name="T4" fmla="*/ 2147483647 w 272"/>
              <a:gd name="T5" fmla="*/ 2147483647 h 424"/>
              <a:gd name="T6" fmla="*/ 2147483647 w 272"/>
              <a:gd name="T7" fmla="*/ 2147483647 h 424"/>
              <a:gd name="T8" fmla="*/ 2147483647 w 272"/>
              <a:gd name="T9" fmla="*/ 2147483647 h 424"/>
              <a:gd name="T10" fmla="*/ 2147483647 w 272"/>
              <a:gd name="T11" fmla="*/ 2147483647 h 4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72"/>
              <a:gd name="T19" fmla="*/ 0 h 424"/>
              <a:gd name="T20" fmla="*/ 272 w 272"/>
              <a:gd name="T21" fmla="*/ 424 h 4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72" h="424">
                <a:moveTo>
                  <a:pt x="48" y="376"/>
                </a:moveTo>
                <a:cubicBezTo>
                  <a:pt x="24" y="308"/>
                  <a:pt x="0" y="240"/>
                  <a:pt x="0" y="184"/>
                </a:cubicBezTo>
                <a:cubicBezTo>
                  <a:pt x="0" y="128"/>
                  <a:pt x="8" y="64"/>
                  <a:pt x="48" y="40"/>
                </a:cubicBezTo>
                <a:cubicBezTo>
                  <a:pt x="88" y="16"/>
                  <a:pt x="208" y="0"/>
                  <a:pt x="240" y="40"/>
                </a:cubicBezTo>
                <a:cubicBezTo>
                  <a:pt x="272" y="80"/>
                  <a:pt x="256" y="216"/>
                  <a:pt x="240" y="280"/>
                </a:cubicBezTo>
                <a:cubicBezTo>
                  <a:pt x="224" y="344"/>
                  <a:pt x="160" y="400"/>
                  <a:pt x="144" y="424"/>
                </a:cubicBez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5969" name="Freeform 35"/>
          <p:cNvSpPr>
            <a:spLocks/>
          </p:cNvSpPr>
          <p:nvPr/>
        </p:nvSpPr>
        <p:spPr bwMode="auto">
          <a:xfrm>
            <a:off x="7281863" y="3835400"/>
            <a:ext cx="914400" cy="685800"/>
          </a:xfrm>
          <a:custGeom>
            <a:avLst/>
            <a:gdLst>
              <a:gd name="T0" fmla="*/ 2147483647 w 576"/>
              <a:gd name="T1" fmla="*/ 0 h 432"/>
              <a:gd name="T2" fmla="*/ 2147483647 w 576"/>
              <a:gd name="T3" fmla="*/ 2147483647 h 432"/>
              <a:gd name="T4" fmla="*/ 0 w 576"/>
              <a:gd name="T5" fmla="*/ 2147483647 h 432"/>
              <a:gd name="T6" fmla="*/ 0 60000 65536"/>
              <a:gd name="T7" fmla="*/ 0 60000 65536"/>
              <a:gd name="T8" fmla="*/ 0 60000 65536"/>
              <a:gd name="T9" fmla="*/ 0 w 576"/>
              <a:gd name="T10" fmla="*/ 0 h 432"/>
              <a:gd name="T11" fmla="*/ 576 w 576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6" h="432">
                <a:moveTo>
                  <a:pt x="576" y="0"/>
                </a:moveTo>
                <a:cubicBezTo>
                  <a:pt x="576" y="132"/>
                  <a:pt x="576" y="264"/>
                  <a:pt x="480" y="336"/>
                </a:cubicBezTo>
                <a:cubicBezTo>
                  <a:pt x="384" y="408"/>
                  <a:pt x="192" y="420"/>
                  <a:pt x="0" y="432"/>
                </a:cubicBez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5970" name="Freeform 36"/>
          <p:cNvSpPr>
            <a:spLocks/>
          </p:cNvSpPr>
          <p:nvPr/>
        </p:nvSpPr>
        <p:spPr bwMode="auto">
          <a:xfrm>
            <a:off x="7129463" y="3454400"/>
            <a:ext cx="685800" cy="685800"/>
          </a:xfrm>
          <a:custGeom>
            <a:avLst/>
            <a:gdLst>
              <a:gd name="T0" fmla="*/ 0 w 432"/>
              <a:gd name="T1" fmla="*/ 2147483647 h 432"/>
              <a:gd name="T2" fmla="*/ 2147483647 w 432"/>
              <a:gd name="T3" fmla="*/ 2147483647 h 432"/>
              <a:gd name="T4" fmla="*/ 2147483647 w 432"/>
              <a:gd name="T5" fmla="*/ 0 h 432"/>
              <a:gd name="T6" fmla="*/ 0 60000 65536"/>
              <a:gd name="T7" fmla="*/ 0 60000 65536"/>
              <a:gd name="T8" fmla="*/ 0 60000 65536"/>
              <a:gd name="T9" fmla="*/ 0 w 432"/>
              <a:gd name="T10" fmla="*/ 0 h 432"/>
              <a:gd name="T11" fmla="*/ 432 w 432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32">
                <a:moveTo>
                  <a:pt x="0" y="432"/>
                </a:moveTo>
                <a:cubicBezTo>
                  <a:pt x="12" y="300"/>
                  <a:pt x="24" y="168"/>
                  <a:pt x="96" y="96"/>
                </a:cubicBezTo>
                <a:cubicBezTo>
                  <a:pt x="168" y="24"/>
                  <a:pt x="300" y="12"/>
                  <a:pt x="432" y="0"/>
                </a:cubicBezTo>
              </a:path>
            </a:pathLst>
          </a:custGeom>
          <a:noFill/>
          <a:ln w="28575">
            <a:solidFill>
              <a:srgbClr val="1AFA35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5971" name="Text Box 37"/>
          <p:cNvSpPr txBox="1">
            <a:spLocks noChangeArrowheads="1"/>
          </p:cNvSpPr>
          <p:nvPr/>
        </p:nvSpPr>
        <p:spPr bwMode="auto">
          <a:xfrm>
            <a:off x="6215063" y="3302000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rgbClr val="1AFA35"/>
                </a:solidFill>
                <a:latin typeface="Arial" charset="0"/>
              </a:rPr>
              <a:t>0.1</a:t>
            </a:r>
          </a:p>
        </p:txBody>
      </p:sp>
      <p:sp>
        <p:nvSpPr>
          <p:cNvPr id="125972" name="Text Box 38"/>
          <p:cNvSpPr txBox="1">
            <a:spLocks noChangeArrowheads="1"/>
          </p:cNvSpPr>
          <p:nvPr/>
        </p:nvSpPr>
        <p:spPr bwMode="auto">
          <a:xfrm>
            <a:off x="6902450" y="3073400"/>
            <a:ext cx="608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rgbClr val="1AFA35"/>
                </a:solidFill>
                <a:latin typeface="Arial" charset="0"/>
              </a:rPr>
              <a:t>0.9</a:t>
            </a:r>
          </a:p>
        </p:txBody>
      </p:sp>
      <p:sp>
        <p:nvSpPr>
          <p:cNvPr id="125973" name="Text Box 39"/>
          <p:cNvSpPr txBox="1">
            <a:spLocks noChangeArrowheads="1"/>
          </p:cNvSpPr>
          <p:nvPr/>
        </p:nvSpPr>
        <p:spPr bwMode="auto">
          <a:xfrm>
            <a:off x="8196263" y="2006600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accent2"/>
                </a:solidFill>
                <a:latin typeface="Arial" charset="0"/>
              </a:rPr>
              <a:t>0.6</a:t>
            </a:r>
          </a:p>
        </p:txBody>
      </p:sp>
      <p:sp>
        <p:nvSpPr>
          <p:cNvPr id="125974" name="Text Box 40"/>
          <p:cNvSpPr txBox="1">
            <a:spLocks noChangeArrowheads="1"/>
          </p:cNvSpPr>
          <p:nvPr/>
        </p:nvSpPr>
        <p:spPr bwMode="auto">
          <a:xfrm>
            <a:off x="7891463" y="4368800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accent2"/>
                </a:solidFill>
                <a:latin typeface="Arial" charset="0"/>
              </a:rPr>
              <a:t>0.4</a:t>
            </a:r>
          </a:p>
        </p:txBody>
      </p:sp>
      <p:sp>
        <p:nvSpPr>
          <p:cNvPr id="125975" name="TextBox 1"/>
          <p:cNvSpPr txBox="1">
            <a:spLocks noChangeArrowheads="1"/>
          </p:cNvSpPr>
          <p:nvPr/>
        </p:nvSpPr>
        <p:spPr bwMode="auto">
          <a:xfrm>
            <a:off x="111125" y="2151063"/>
            <a:ext cx="4981575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pPr algn="l"/>
            <a:r>
              <a:rPr kumimoji="0" lang="en-US" altLang="zh-CN" sz="2000" dirty="0"/>
              <a:t>Given </a:t>
            </a:r>
            <a:r>
              <a:rPr kumimoji="0" lang="en-US" altLang="zh-CN" sz="2000" dirty="0" err="1"/>
              <a:t>abba</a:t>
            </a:r>
            <a:endParaRPr kumimoji="0" lang="en-US" altLang="zh-CN" sz="2000" dirty="0"/>
          </a:p>
          <a:p>
            <a:pPr algn="l"/>
            <a:endParaRPr kumimoji="0" lang="en-US" altLang="zh-CN" sz="2000" dirty="0"/>
          </a:p>
          <a:p>
            <a:pPr algn="l"/>
            <a:r>
              <a:rPr kumimoji="0" lang="en-US" altLang="zh-CN" sz="2000" dirty="0"/>
              <a:t>There are many possible state sequences,</a:t>
            </a:r>
          </a:p>
          <a:p>
            <a:pPr algn="l"/>
            <a:r>
              <a:rPr kumimoji="0" lang="en-US" altLang="zh-CN" sz="2000" dirty="0"/>
              <a:t>with probabilities:</a:t>
            </a:r>
          </a:p>
          <a:p>
            <a:pPr algn="l"/>
            <a:endParaRPr kumimoji="0" lang="en-US" altLang="zh-CN" sz="2000" dirty="0"/>
          </a:p>
          <a:p>
            <a:pPr algn="l"/>
            <a:r>
              <a:rPr kumimoji="0" lang="en-US" altLang="zh-CN" sz="2000" dirty="0"/>
              <a:t>1111 </a:t>
            </a:r>
            <a:r>
              <a:rPr kumimoji="0" lang="en-US" altLang="zh-CN" sz="2000" dirty="0">
                <a:sym typeface="Wingdings" charset="0"/>
              </a:rPr>
              <a:t> 0.4*0.8*0.5*0.2*0.5*0.2*0.5*0.8</a:t>
            </a:r>
            <a:endParaRPr kumimoji="0" lang="en-US" altLang="zh-CN" sz="2000" dirty="0"/>
          </a:p>
          <a:p>
            <a:pPr algn="l"/>
            <a:r>
              <a:rPr kumimoji="0" lang="en-US" altLang="zh-CN" sz="2000" dirty="0"/>
              <a:t>1112 </a:t>
            </a:r>
            <a:r>
              <a:rPr kumimoji="0" lang="en-US" altLang="zh-CN" sz="2000" dirty="0">
                <a:sym typeface="Wingdings" charset="0"/>
              </a:rPr>
              <a:t> 0.4*0.8*0.5*0.2*0.5*0.2*0.3*0.3</a:t>
            </a:r>
            <a:endParaRPr kumimoji="0" lang="en-US" altLang="zh-CN" sz="2000" dirty="0"/>
          </a:p>
          <a:p>
            <a:pPr algn="l"/>
            <a:r>
              <a:rPr kumimoji="0" lang="en-US" altLang="zh-CN" sz="2000" dirty="0"/>
              <a:t>…</a:t>
            </a:r>
          </a:p>
          <a:p>
            <a:pPr algn="l"/>
            <a:r>
              <a:rPr kumimoji="0" lang="en-US" altLang="zh-CN" sz="2000" dirty="0"/>
              <a:t> </a:t>
            </a:r>
          </a:p>
        </p:txBody>
      </p:sp>
      <p:sp>
        <p:nvSpPr>
          <p:cNvPr id="125976" name="TextBox 37"/>
          <p:cNvSpPr txBox="1">
            <a:spLocks noChangeArrowheads="1"/>
          </p:cNvSpPr>
          <p:nvPr/>
        </p:nvSpPr>
        <p:spPr bwMode="auto">
          <a:xfrm>
            <a:off x="3838575" y="4919663"/>
            <a:ext cx="14144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dirty="0"/>
              <a:t>P(1)=0.4</a:t>
            </a:r>
          </a:p>
          <a:p>
            <a:r>
              <a:rPr kumimoji="0" lang="en-US" altLang="zh-CN" dirty="0"/>
              <a:t>P(2)=0.4</a:t>
            </a:r>
          </a:p>
          <a:p>
            <a:r>
              <a:rPr kumimoji="0" lang="en-US" altLang="zh-CN" dirty="0"/>
              <a:t>P(3)=0.2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EF8621-965D-9D4B-A41F-959C44AD9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D7596-BE9B-B345-A100-A6456C78121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197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4C92C-BD23-6745-A8A5-38CA89E2E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375C8-7006-284C-8DC2-517A4FE70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3235" y="988326"/>
            <a:ext cx="7037657" cy="4809909"/>
          </a:xfrm>
        </p:spPr>
        <p:txBody>
          <a:bodyPr/>
          <a:lstStyle/>
          <a:p>
            <a:r>
              <a:rPr lang="en-US" dirty="0"/>
              <a:t>Dynamic programming again:</a:t>
            </a:r>
          </a:p>
          <a:p>
            <a:pPr lvl="1"/>
            <a:r>
              <a:rPr lang="en-US" dirty="0"/>
              <a:t>Maintain for each index </a:t>
            </a:r>
            <a:r>
              <a:rPr lang="en-US" dirty="0" err="1"/>
              <a:t>i</a:t>
            </a:r>
            <a:r>
              <a:rPr lang="en-US" dirty="0"/>
              <a:t>, and each state s</a:t>
            </a:r>
          </a:p>
          <a:p>
            <a:pPr marL="766771" lvl="2" indent="0">
              <a:buNone/>
            </a:pPr>
            <a:r>
              <a:rPr lang="en-US" dirty="0"/>
              <a:t>The maximum probability of any path ending in s at index </a:t>
            </a:r>
            <a:r>
              <a:rPr lang="en-US" dirty="0" err="1"/>
              <a:t>i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1DF12BB-6B6E-2041-9DD0-D6BEB313A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035808"/>
              </p:ext>
            </p:extLst>
          </p:nvPr>
        </p:nvGraphicFramePr>
        <p:xfrm>
          <a:off x="-5523" y="2078924"/>
          <a:ext cx="5132529" cy="3439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1405">
                  <a:extLst>
                    <a:ext uri="{9D8B030D-6E8A-4147-A177-3AD203B41FA5}">
                      <a16:colId xmlns:a16="http://schemas.microsoft.com/office/drawing/2014/main" val="2753869979"/>
                    </a:ext>
                  </a:extLst>
                </a:gridCol>
                <a:gridCol w="1044012">
                  <a:extLst>
                    <a:ext uri="{9D8B030D-6E8A-4147-A177-3AD203B41FA5}">
                      <a16:colId xmlns:a16="http://schemas.microsoft.com/office/drawing/2014/main" val="2230114920"/>
                    </a:ext>
                  </a:extLst>
                </a:gridCol>
                <a:gridCol w="1147266">
                  <a:extLst>
                    <a:ext uri="{9D8B030D-6E8A-4147-A177-3AD203B41FA5}">
                      <a16:colId xmlns:a16="http://schemas.microsoft.com/office/drawing/2014/main" val="2102233088"/>
                    </a:ext>
                  </a:extLst>
                </a:gridCol>
                <a:gridCol w="1163340">
                  <a:extLst>
                    <a:ext uri="{9D8B030D-6E8A-4147-A177-3AD203B41FA5}">
                      <a16:colId xmlns:a16="http://schemas.microsoft.com/office/drawing/2014/main" val="1439870133"/>
                    </a:ext>
                  </a:extLst>
                </a:gridCol>
                <a:gridCol w="1026506">
                  <a:extLst>
                    <a:ext uri="{9D8B030D-6E8A-4147-A177-3AD203B41FA5}">
                      <a16:colId xmlns:a16="http://schemas.microsoft.com/office/drawing/2014/main" val="1187141485"/>
                    </a:ext>
                  </a:extLst>
                </a:gridCol>
              </a:tblGrid>
              <a:tr h="38337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959022"/>
                  </a:ext>
                </a:extLst>
              </a:tr>
              <a:tr h="11028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0.4*0.8 = 0.32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0.32*0.5* 0.2 = 0.032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0.032*0.5*0.2 = 0.0032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0.0032*0.5*0.8 = 0.00128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832925"/>
                  </a:ext>
                </a:extLst>
              </a:tr>
              <a:tr h="11028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0.4*0.3 = 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0.32*0.3* 0.7 = 0.0672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0.054*0.4*0.7 = 0.01512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0.03024*0.4*0.3 = 0.00362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416491"/>
                  </a:ext>
                </a:extLst>
              </a:tr>
              <a:tr h="8507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0.2*0.5 = 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0.12*0.9*0.5 = 0.054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0.0672* 0.9*0.5 = 0.03024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0.03024*0.6*0.5= 0.009072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129312"/>
                  </a:ext>
                </a:extLst>
              </a:tr>
            </a:tbl>
          </a:graphicData>
        </a:graphic>
      </p:graphicFrame>
      <p:sp>
        <p:nvSpPr>
          <p:cNvPr id="5" name="TextBox 2">
            <a:extLst>
              <a:ext uri="{FF2B5EF4-FFF2-40B4-BE49-F238E27FC236}">
                <a16:creationId xmlns:a16="http://schemas.microsoft.com/office/drawing/2014/main" id="{DA43A591-627C-5549-8785-A2CB1915EA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4188" y="5615465"/>
            <a:ext cx="341788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/>
              <a:t>P(a|1)=0.8,P(b|1)=0.2</a:t>
            </a:r>
          </a:p>
          <a:p>
            <a:r>
              <a:rPr kumimoji="0" lang="en-US" altLang="zh-CN"/>
              <a:t>P(a|2)=0.3,P(b|2)=0.7</a:t>
            </a:r>
          </a:p>
          <a:p>
            <a:r>
              <a:rPr kumimoji="0" lang="en-US" altLang="zh-CN"/>
              <a:t>P(a|3)=0.5,P(b|3)=0.5</a:t>
            </a:r>
          </a:p>
        </p:txBody>
      </p:sp>
      <p:sp>
        <p:nvSpPr>
          <p:cNvPr id="6" name="Oval 11">
            <a:extLst>
              <a:ext uri="{FF2B5EF4-FFF2-40B4-BE49-F238E27FC236}">
                <a16:creationId xmlns:a16="http://schemas.microsoft.com/office/drawing/2014/main" id="{9BD3050D-D404-B64E-82A7-141AB6C6C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7988" y="3710465"/>
            <a:ext cx="838200" cy="838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Text Box 13">
            <a:extLst>
              <a:ext uri="{FF2B5EF4-FFF2-40B4-BE49-F238E27FC236}">
                <a16:creationId xmlns:a16="http://schemas.microsoft.com/office/drawing/2014/main" id="{4178A7A9-CC3B-FA4C-A97C-60E504CE0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8963" y="3816828"/>
            <a:ext cx="409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3200" b="1" i="1">
                <a:latin typeface="Arial" charset="0"/>
              </a:rPr>
              <a:t>1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F6343FF6-038D-0D40-ADFA-2B3EA80B45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4988" y="3710465"/>
            <a:ext cx="838200" cy="838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Text Box 15">
            <a:extLst>
              <a:ext uri="{FF2B5EF4-FFF2-40B4-BE49-F238E27FC236}">
                <a16:creationId xmlns:a16="http://schemas.microsoft.com/office/drawing/2014/main" id="{3D1A42FA-8833-4C43-9D73-796EFF7D4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5963" y="3816828"/>
            <a:ext cx="409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3200" b="1" i="1">
                <a:latin typeface="Arial" charset="0"/>
              </a:rPr>
              <a:t>3</a:t>
            </a:r>
          </a:p>
        </p:txBody>
      </p:sp>
      <p:sp>
        <p:nvSpPr>
          <p:cNvPr id="10" name="Oval 16">
            <a:extLst>
              <a:ext uri="{FF2B5EF4-FFF2-40B4-BE49-F238E27FC236}">
                <a16:creationId xmlns:a16="http://schemas.microsoft.com/office/drawing/2014/main" id="{BEFB3712-91CB-CF46-86ED-6A1439AE5D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388" y="4777265"/>
            <a:ext cx="838200" cy="838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2F338CE2-4D07-7344-9AC7-862DB26652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4363" y="4883628"/>
            <a:ext cx="409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3200" b="1" i="1">
                <a:latin typeface="Arial" charset="0"/>
              </a:rPr>
              <a:t>2</a:t>
            </a:r>
          </a:p>
        </p:txBody>
      </p:sp>
      <p:sp>
        <p:nvSpPr>
          <p:cNvPr id="12" name="Freeform 21">
            <a:extLst>
              <a:ext uri="{FF2B5EF4-FFF2-40B4-BE49-F238E27FC236}">
                <a16:creationId xmlns:a16="http://schemas.microsoft.com/office/drawing/2014/main" id="{65622379-730E-7A4F-90F6-458C7BA20DA7}"/>
              </a:ext>
            </a:extLst>
          </p:cNvPr>
          <p:cNvSpPr>
            <a:spLocks/>
          </p:cNvSpPr>
          <p:nvPr/>
        </p:nvSpPr>
        <p:spPr bwMode="auto">
          <a:xfrm>
            <a:off x="5475288" y="3126265"/>
            <a:ext cx="406400" cy="660400"/>
          </a:xfrm>
          <a:custGeom>
            <a:avLst/>
            <a:gdLst>
              <a:gd name="T0" fmla="*/ 2147483647 w 256"/>
              <a:gd name="T1" fmla="*/ 2147483647 h 416"/>
              <a:gd name="T2" fmla="*/ 2147483647 w 256"/>
              <a:gd name="T3" fmla="*/ 2147483647 h 416"/>
              <a:gd name="T4" fmla="*/ 2147483647 w 256"/>
              <a:gd name="T5" fmla="*/ 2147483647 h 416"/>
              <a:gd name="T6" fmla="*/ 2147483647 w 256"/>
              <a:gd name="T7" fmla="*/ 2147483647 h 416"/>
              <a:gd name="T8" fmla="*/ 2147483647 w 256"/>
              <a:gd name="T9" fmla="*/ 2147483647 h 416"/>
              <a:gd name="T10" fmla="*/ 2147483647 w 256"/>
              <a:gd name="T11" fmla="*/ 2147483647 h 41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6"/>
              <a:gd name="T19" fmla="*/ 0 h 416"/>
              <a:gd name="T20" fmla="*/ 256 w 256"/>
              <a:gd name="T21" fmla="*/ 416 h 41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6" h="416">
                <a:moveTo>
                  <a:pt x="104" y="416"/>
                </a:moveTo>
                <a:cubicBezTo>
                  <a:pt x="60" y="328"/>
                  <a:pt x="16" y="240"/>
                  <a:pt x="8" y="176"/>
                </a:cubicBezTo>
                <a:cubicBezTo>
                  <a:pt x="0" y="112"/>
                  <a:pt x="24" y="56"/>
                  <a:pt x="56" y="32"/>
                </a:cubicBezTo>
                <a:cubicBezTo>
                  <a:pt x="88" y="8"/>
                  <a:pt x="168" y="0"/>
                  <a:pt x="200" y="32"/>
                </a:cubicBezTo>
                <a:cubicBezTo>
                  <a:pt x="232" y="64"/>
                  <a:pt x="240" y="168"/>
                  <a:pt x="248" y="224"/>
                </a:cubicBezTo>
                <a:cubicBezTo>
                  <a:pt x="256" y="280"/>
                  <a:pt x="248" y="344"/>
                  <a:pt x="248" y="368"/>
                </a:cubicBezTo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22">
            <a:extLst>
              <a:ext uri="{FF2B5EF4-FFF2-40B4-BE49-F238E27FC236}">
                <a16:creationId xmlns:a16="http://schemas.microsoft.com/office/drawing/2014/main" id="{A5296A9F-DC08-8541-A72A-17D9B8804057}"/>
              </a:ext>
            </a:extLst>
          </p:cNvPr>
          <p:cNvSpPr>
            <a:spLocks/>
          </p:cNvSpPr>
          <p:nvPr/>
        </p:nvSpPr>
        <p:spPr bwMode="auto">
          <a:xfrm>
            <a:off x="6173788" y="3481865"/>
            <a:ext cx="2133600" cy="304800"/>
          </a:xfrm>
          <a:custGeom>
            <a:avLst/>
            <a:gdLst>
              <a:gd name="T0" fmla="*/ 0 w 1296"/>
              <a:gd name="T1" fmla="*/ 2147483647 h 192"/>
              <a:gd name="T2" fmla="*/ 2147483647 w 1296"/>
              <a:gd name="T3" fmla="*/ 0 h 192"/>
              <a:gd name="T4" fmla="*/ 2147483647 w 1296"/>
              <a:gd name="T5" fmla="*/ 2147483647 h 192"/>
              <a:gd name="T6" fmla="*/ 0 60000 65536"/>
              <a:gd name="T7" fmla="*/ 0 60000 65536"/>
              <a:gd name="T8" fmla="*/ 0 60000 65536"/>
              <a:gd name="T9" fmla="*/ 0 w 1296"/>
              <a:gd name="T10" fmla="*/ 0 h 192"/>
              <a:gd name="T11" fmla="*/ 1296 w 1296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96" h="192">
                <a:moveTo>
                  <a:pt x="0" y="192"/>
                </a:moveTo>
                <a:cubicBezTo>
                  <a:pt x="180" y="96"/>
                  <a:pt x="360" y="0"/>
                  <a:pt x="576" y="0"/>
                </a:cubicBezTo>
                <a:cubicBezTo>
                  <a:pt x="792" y="0"/>
                  <a:pt x="1176" y="160"/>
                  <a:pt x="1296" y="192"/>
                </a:cubicBezTo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9B690E30-D97E-844B-9DC6-B1D88559D401}"/>
              </a:ext>
            </a:extLst>
          </p:cNvPr>
          <p:cNvSpPr>
            <a:spLocks/>
          </p:cNvSpPr>
          <p:nvPr/>
        </p:nvSpPr>
        <p:spPr bwMode="auto">
          <a:xfrm>
            <a:off x="5945188" y="4548665"/>
            <a:ext cx="838200" cy="685800"/>
          </a:xfrm>
          <a:custGeom>
            <a:avLst/>
            <a:gdLst>
              <a:gd name="T0" fmla="*/ 0 w 528"/>
              <a:gd name="T1" fmla="*/ 0 h 432"/>
              <a:gd name="T2" fmla="*/ 2147483647 w 528"/>
              <a:gd name="T3" fmla="*/ 2147483647 h 432"/>
              <a:gd name="T4" fmla="*/ 2147483647 w 528"/>
              <a:gd name="T5" fmla="*/ 2147483647 h 432"/>
              <a:gd name="T6" fmla="*/ 0 60000 65536"/>
              <a:gd name="T7" fmla="*/ 0 60000 65536"/>
              <a:gd name="T8" fmla="*/ 0 60000 65536"/>
              <a:gd name="T9" fmla="*/ 0 w 528"/>
              <a:gd name="T10" fmla="*/ 0 h 432"/>
              <a:gd name="T11" fmla="*/ 528 w 528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28" h="432">
                <a:moveTo>
                  <a:pt x="0" y="0"/>
                </a:moveTo>
                <a:cubicBezTo>
                  <a:pt x="28" y="132"/>
                  <a:pt x="56" y="264"/>
                  <a:pt x="144" y="336"/>
                </a:cubicBezTo>
                <a:cubicBezTo>
                  <a:pt x="232" y="408"/>
                  <a:pt x="464" y="416"/>
                  <a:pt x="528" y="432"/>
                </a:cubicBezTo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Text Box 24">
            <a:extLst>
              <a:ext uri="{FF2B5EF4-FFF2-40B4-BE49-F238E27FC236}">
                <a16:creationId xmlns:a16="http://schemas.microsoft.com/office/drawing/2014/main" id="{2A26E7CF-FC12-FB42-849A-3BB5AB9661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4538" y="2965928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hlink"/>
                </a:solidFill>
                <a:latin typeface="Arial" charset="0"/>
              </a:rPr>
              <a:t>0.5</a:t>
            </a:r>
          </a:p>
        </p:txBody>
      </p:sp>
      <p:sp>
        <p:nvSpPr>
          <p:cNvPr id="16" name="Text Box 25">
            <a:extLst>
              <a:ext uri="{FF2B5EF4-FFF2-40B4-BE49-F238E27FC236}">
                <a16:creationId xmlns:a16="http://schemas.microsoft.com/office/drawing/2014/main" id="{6AF84176-F365-AE41-9072-C9CC95BC78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9588" y="3042128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hlink"/>
                </a:solidFill>
                <a:latin typeface="Arial" charset="0"/>
              </a:rPr>
              <a:t>0.2</a:t>
            </a:r>
          </a:p>
        </p:txBody>
      </p:sp>
      <p:sp>
        <p:nvSpPr>
          <p:cNvPr id="17" name="Text Box 26">
            <a:extLst>
              <a:ext uri="{FF2B5EF4-FFF2-40B4-BE49-F238E27FC236}">
                <a16:creationId xmlns:a16="http://schemas.microsoft.com/office/drawing/2014/main" id="{9317873D-1660-5E4C-8A58-1016341D9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4188" y="5005865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hlink"/>
                </a:solidFill>
                <a:latin typeface="Arial" charset="0"/>
              </a:rPr>
              <a:t>0.3</a:t>
            </a:r>
          </a:p>
        </p:txBody>
      </p:sp>
      <p:sp>
        <p:nvSpPr>
          <p:cNvPr id="18" name="Freeform 31">
            <a:extLst>
              <a:ext uri="{FF2B5EF4-FFF2-40B4-BE49-F238E27FC236}">
                <a16:creationId xmlns:a16="http://schemas.microsoft.com/office/drawing/2014/main" id="{BF360500-D2C2-5149-BA32-3DD50C0F7153}"/>
              </a:ext>
            </a:extLst>
          </p:cNvPr>
          <p:cNvSpPr>
            <a:spLocks/>
          </p:cNvSpPr>
          <p:nvPr/>
        </p:nvSpPr>
        <p:spPr bwMode="auto">
          <a:xfrm>
            <a:off x="6249988" y="4396265"/>
            <a:ext cx="685800" cy="457200"/>
          </a:xfrm>
          <a:custGeom>
            <a:avLst/>
            <a:gdLst>
              <a:gd name="T0" fmla="*/ 2147483647 w 432"/>
              <a:gd name="T1" fmla="*/ 2147483647 h 288"/>
              <a:gd name="T2" fmla="*/ 2147483647 w 432"/>
              <a:gd name="T3" fmla="*/ 2147483647 h 288"/>
              <a:gd name="T4" fmla="*/ 0 w 432"/>
              <a:gd name="T5" fmla="*/ 0 h 288"/>
              <a:gd name="T6" fmla="*/ 0 60000 65536"/>
              <a:gd name="T7" fmla="*/ 0 60000 65536"/>
              <a:gd name="T8" fmla="*/ 0 60000 65536"/>
              <a:gd name="T9" fmla="*/ 0 w 432"/>
              <a:gd name="T10" fmla="*/ 0 h 288"/>
              <a:gd name="T11" fmla="*/ 432 w 432"/>
              <a:gd name="T12" fmla="*/ 288 h 2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288">
                <a:moveTo>
                  <a:pt x="432" y="288"/>
                </a:moveTo>
                <a:cubicBezTo>
                  <a:pt x="396" y="192"/>
                  <a:pt x="360" y="96"/>
                  <a:pt x="288" y="48"/>
                </a:cubicBezTo>
                <a:cubicBezTo>
                  <a:pt x="216" y="0"/>
                  <a:pt x="48" y="8"/>
                  <a:pt x="0" y="0"/>
                </a:cubicBezTo>
              </a:path>
            </a:pathLst>
          </a:custGeom>
          <a:noFill/>
          <a:ln w="28575">
            <a:solidFill>
              <a:srgbClr val="1AFA35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33">
            <a:extLst>
              <a:ext uri="{FF2B5EF4-FFF2-40B4-BE49-F238E27FC236}">
                <a16:creationId xmlns:a16="http://schemas.microsoft.com/office/drawing/2014/main" id="{3389F585-04BA-A442-941B-617027011098}"/>
              </a:ext>
            </a:extLst>
          </p:cNvPr>
          <p:cNvSpPr>
            <a:spLocks/>
          </p:cNvSpPr>
          <p:nvPr/>
        </p:nvSpPr>
        <p:spPr bwMode="auto">
          <a:xfrm>
            <a:off x="8535988" y="3088165"/>
            <a:ext cx="431800" cy="673100"/>
          </a:xfrm>
          <a:custGeom>
            <a:avLst/>
            <a:gdLst>
              <a:gd name="T0" fmla="*/ 2147483647 w 272"/>
              <a:gd name="T1" fmla="*/ 2147483647 h 424"/>
              <a:gd name="T2" fmla="*/ 0 w 272"/>
              <a:gd name="T3" fmla="*/ 2147483647 h 424"/>
              <a:gd name="T4" fmla="*/ 2147483647 w 272"/>
              <a:gd name="T5" fmla="*/ 2147483647 h 424"/>
              <a:gd name="T6" fmla="*/ 2147483647 w 272"/>
              <a:gd name="T7" fmla="*/ 2147483647 h 424"/>
              <a:gd name="T8" fmla="*/ 2147483647 w 272"/>
              <a:gd name="T9" fmla="*/ 2147483647 h 424"/>
              <a:gd name="T10" fmla="*/ 2147483647 w 272"/>
              <a:gd name="T11" fmla="*/ 2147483647 h 4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72"/>
              <a:gd name="T19" fmla="*/ 0 h 424"/>
              <a:gd name="T20" fmla="*/ 272 w 272"/>
              <a:gd name="T21" fmla="*/ 424 h 4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72" h="424">
                <a:moveTo>
                  <a:pt x="48" y="376"/>
                </a:moveTo>
                <a:cubicBezTo>
                  <a:pt x="24" y="308"/>
                  <a:pt x="0" y="240"/>
                  <a:pt x="0" y="184"/>
                </a:cubicBezTo>
                <a:cubicBezTo>
                  <a:pt x="0" y="128"/>
                  <a:pt x="8" y="64"/>
                  <a:pt x="48" y="40"/>
                </a:cubicBezTo>
                <a:cubicBezTo>
                  <a:pt x="88" y="16"/>
                  <a:pt x="208" y="0"/>
                  <a:pt x="240" y="40"/>
                </a:cubicBezTo>
                <a:cubicBezTo>
                  <a:pt x="272" y="80"/>
                  <a:pt x="256" y="216"/>
                  <a:pt x="240" y="280"/>
                </a:cubicBezTo>
                <a:cubicBezTo>
                  <a:pt x="224" y="344"/>
                  <a:pt x="160" y="400"/>
                  <a:pt x="144" y="424"/>
                </a:cubicBez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35">
            <a:extLst>
              <a:ext uri="{FF2B5EF4-FFF2-40B4-BE49-F238E27FC236}">
                <a16:creationId xmlns:a16="http://schemas.microsoft.com/office/drawing/2014/main" id="{CCB08EEF-20D7-CC41-A6CA-28C5BE666175}"/>
              </a:ext>
            </a:extLst>
          </p:cNvPr>
          <p:cNvSpPr>
            <a:spLocks/>
          </p:cNvSpPr>
          <p:nvPr/>
        </p:nvSpPr>
        <p:spPr bwMode="auto">
          <a:xfrm>
            <a:off x="7621588" y="4548665"/>
            <a:ext cx="914400" cy="685800"/>
          </a:xfrm>
          <a:custGeom>
            <a:avLst/>
            <a:gdLst>
              <a:gd name="T0" fmla="*/ 2147483647 w 576"/>
              <a:gd name="T1" fmla="*/ 0 h 432"/>
              <a:gd name="T2" fmla="*/ 2147483647 w 576"/>
              <a:gd name="T3" fmla="*/ 2147483647 h 432"/>
              <a:gd name="T4" fmla="*/ 0 w 576"/>
              <a:gd name="T5" fmla="*/ 2147483647 h 432"/>
              <a:gd name="T6" fmla="*/ 0 60000 65536"/>
              <a:gd name="T7" fmla="*/ 0 60000 65536"/>
              <a:gd name="T8" fmla="*/ 0 60000 65536"/>
              <a:gd name="T9" fmla="*/ 0 w 576"/>
              <a:gd name="T10" fmla="*/ 0 h 432"/>
              <a:gd name="T11" fmla="*/ 576 w 576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6" h="432">
                <a:moveTo>
                  <a:pt x="576" y="0"/>
                </a:moveTo>
                <a:cubicBezTo>
                  <a:pt x="576" y="132"/>
                  <a:pt x="576" y="264"/>
                  <a:pt x="480" y="336"/>
                </a:cubicBezTo>
                <a:cubicBezTo>
                  <a:pt x="384" y="408"/>
                  <a:pt x="192" y="420"/>
                  <a:pt x="0" y="432"/>
                </a:cubicBez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36">
            <a:extLst>
              <a:ext uri="{FF2B5EF4-FFF2-40B4-BE49-F238E27FC236}">
                <a16:creationId xmlns:a16="http://schemas.microsoft.com/office/drawing/2014/main" id="{BA675EBA-6829-E247-B141-BA4C2F2F1834}"/>
              </a:ext>
            </a:extLst>
          </p:cNvPr>
          <p:cNvSpPr>
            <a:spLocks/>
          </p:cNvSpPr>
          <p:nvPr/>
        </p:nvSpPr>
        <p:spPr bwMode="auto">
          <a:xfrm>
            <a:off x="7469188" y="4167665"/>
            <a:ext cx="685800" cy="685800"/>
          </a:xfrm>
          <a:custGeom>
            <a:avLst/>
            <a:gdLst>
              <a:gd name="T0" fmla="*/ 0 w 432"/>
              <a:gd name="T1" fmla="*/ 2147483647 h 432"/>
              <a:gd name="T2" fmla="*/ 2147483647 w 432"/>
              <a:gd name="T3" fmla="*/ 2147483647 h 432"/>
              <a:gd name="T4" fmla="*/ 2147483647 w 432"/>
              <a:gd name="T5" fmla="*/ 0 h 432"/>
              <a:gd name="T6" fmla="*/ 0 60000 65536"/>
              <a:gd name="T7" fmla="*/ 0 60000 65536"/>
              <a:gd name="T8" fmla="*/ 0 60000 65536"/>
              <a:gd name="T9" fmla="*/ 0 w 432"/>
              <a:gd name="T10" fmla="*/ 0 h 432"/>
              <a:gd name="T11" fmla="*/ 432 w 432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32">
                <a:moveTo>
                  <a:pt x="0" y="432"/>
                </a:moveTo>
                <a:cubicBezTo>
                  <a:pt x="12" y="300"/>
                  <a:pt x="24" y="168"/>
                  <a:pt x="96" y="96"/>
                </a:cubicBezTo>
                <a:cubicBezTo>
                  <a:pt x="168" y="24"/>
                  <a:pt x="300" y="12"/>
                  <a:pt x="432" y="0"/>
                </a:cubicBezTo>
              </a:path>
            </a:pathLst>
          </a:custGeom>
          <a:noFill/>
          <a:ln w="28575">
            <a:solidFill>
              <a:srgbClr val="1AFA35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Text Box 37">
            <a:extLst>
              <a:ext uri="{FF2B5EF4-FFF2-40B4-BE49-F238E27FC236}">
                <a16:creationId xmlns:a16="http://schemas.microsoft.com/office/drawing/2014/main" id="{8F33C5DB-48E1-DE47-BE84-EDD376E863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4788" y="4015265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rgbClr val="1AFA35"/>
                </a:solidFill>
                <a:latin typeface="Arial" charset="0"/>
              </a:rPr>
              <a:t>0.1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id="{3DC8D25E-3770-2A4C-92C3-82EB72FAE6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2175" y="3786665"/>
            <a:ext cx="608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rgbClr val="1AFA35"/>
                </a:solidFill>
                <a:latin typeface="Arial" charset="0"/>
              </a:rPr>
              <a:t>0.9</a:t>
            </a:r>
          </a:p>
        </p:txBody>
      </p:sp>
      <p:sp>
        <p:nvSpPr>
          <p:cNvPr id="24" name="Text Box 39">
            <a:extLst>
              <a:ext uri="{FF2B5EF4-FFF2-40B4-BE49-F238E27FC236}">
                <a16:creationId xmlns:a16="http://schemas.microsoft.com/office/drawing/2014/main" id="{E571281F-6EAF-A043-916A-87EE0C6F7E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5988" y="2719865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accent2"/>
                </a:solidFill>
                <a:latin typeface="Arial" charset="0"/>
              </a:rPr>
              <a:t>0.6</a:t>
            </a:r>
          </a:p>
        </p:txBody>
      </p:sp>
      <p:sp>
        <p:nvSpPr>
          <p:cNvPr id="25" name="Text Box 40">
            <a:extLst>
              <a:ext uri="{FF2B5EF4-FFF2-40B4-BE49-F238E27FC236}">
                <a16:creationId xmlns:a16="http://schemas.microsoft.com/office/drawing/2014/main" id="{9F086BB2-3AC2-1B43-B8DE-5D20A28C1D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1188" y="5082065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accent2"/>
                </a:solidFill>
                <a:latin typeface="Arial" charset="0"/>
              </a:rPr>
              <a:t>0.4</a:t>
            </a:r>
          </a:p>
        </p:txBody>
      </p:sp>
      <p:sp>
        <p:nvSpPr>
          <p:cNvPr id="26" name="TextBox 37">
            <a:extLst>
              <a:ext uri="{FF2B5EF4-FFF2-40B4-BE49-F238E27FC236}">
                <a16:creationId xmlns:a16="http://schemas.microsoft.com/office/drawing/2014/main" id="{436DA335-85F4-7E42-A421-EA6A887077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300" y="5632928"/>
            <a:ext cx="14144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dirty="0"/>
              <a:t>P(1)=0.4</a:t>
            </a:r>
          </a:p>
          <a:p>
            <a:r>
              <a:rPr kumimoji="0" lang="en-US" altLang="zh-CN" dirty="0"/>
              <a:t>P(2)=0.4</a:t>
            </a:r>
          </a:p>
          <a:p>
            <a:r>
              <a:rPr kumimoji="0" lang="en-US" altLang="zh-CN" dirty="0"/>
              <a:t>P(3)=0.2</a:t>
            </a:r>
          </a:p>
        </p:txBody>
      </p:sp>
      <p:sp>
        <p:nvSpPr>
          <p:cNvPr id="54" name="Slide Number Placeholder 53">
            <a:extLst>
              <a:ext uri="{FF2B5EF4-FFF2-40B4-BE49-F238E27FC236}">
                <a16:creationId xmlns:a16="http://schemas.microsoft.com/office/drawing/2014/main" id="{A7E5492E-9160-B547-93B8-F95D4523C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25632" y="6334966"/>
            <a:ext cx="2133079" cy="365001"/>
          </a:xfrm>
        </p:spPr>
        <p:txBody>
          <a:bodyPr/>
          <a:lstStyle/>
          <a:p>
            <a:fld id="{ADED7596-BE9B-B345-A100-A6456C781214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2519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4C92C-BD23-6745-A8A5-38CA89E2E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375C8-7006-284C-8DC2-517A4FE70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3235" y="988326"/>
            <a:ext cx="7037657" cy="4809909"/>
          </a:xfrm>
        </p:spPr>
        <p:txBody>
          <a:bodyPr/>
          <a:lstStyle/>
          <a:p>
            <a:r>
              <a:rPr lang="en-US" dirty="0"/>
              <a:t>Dynamic programming again:</a:t>
            </a:r>
          </a:p>
          <a:p>
            <a:pPr lvl="1"/>
            <a:r>
              <a:rPr lang="en-US" dirty="0"/>
              <a:t>Maintain for each index </a:t>
            </a:r>
            <a:r>
              <a:rPr lang="en-US" dirty="0" err="1"/>
              <a:t>i</a:t>
            </a:r>
            <a:r>
              <a:rPr lang="en-US" dirty="0"/>
              <a:t>, and each state s</a:t>
            </a:r>
          </a:p>
          <a:p>
            <a:pPr marL="766771" lvl="2" indent="0">
              <a:buNone/>
            </a:pPr>
            <a:r>
              <a:rPr lang="en-US" dirty="0"/>
              <a:t>The maximum probability of any path ending in s at index </a:t>
            </a:r>
            <a:r>
              <a:rPr lang="en-US" dirty="0" err="1"/>
              <a:t>i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1DF12BB-6B6E-2041-9DD0-D6BEB313A599}"/>
              </a:ext>
            </a:extLst>
          </p:cNvPr>
          <p:cNvGraphicFramePr>
            <a:graphicFrameLocks noGrp="1"/>
          </p:cNvGraphicFramePr>
          <p:nvPr/>
        </p:nvGraphicFramePr>
        <p:xfrm>
          <a:off x="-5523" y="2078924"/>
          <a:ext cx="5132529" cy="3439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1405">
                  <a:extLst>
                    <a:ext uri="{9D8B030D-6E8A-4147-A177-3AD203B41FA5}">
                      <a16:colId xmlns:a16="http://schemas.microsoft.com/office/drawing/2014/main" val="2753869979"/>
                    </a:ext>
                  </a:extLst>
                </a:gridCol>
                <a:gridCol w="1044012">
                  <a:extLst>
                    <a:ext uri="{9D8B030D-6E8A-4147-A177-3AD203B41FA5}">
                      <a16:colId xmlns:a16="http://schemas.microsoft.com/office/drawing/2014/main" val="2230114920"/>
                    </a:ext>
                  </a:extLst>
                </a:gridCol>
                <a:gridCol w="1147266">
                  <a:extLst>
                    <a:ext uri="{9D8B030D-6E8A-4147-A177-3AD203B41FA5}">
                      <a16:colId xmlns:a16="http://schemas.microsoft.com/office/drawing/2014/main" val="2102233088"/>
                    </a:ext>
                  </a:extLst>
                </a:gridCol>
                <a:gridCol w="1163340">
                  <a:extLst>
                    <a:ext uri="{9D8B030D-6E8A-4147-A177-3AD203B41FA5}">
                      <a16:colId xmlns:a16="http://schemas.microsoft.com/office/drawing/2014/main" val="1439870133"/>
                    </a:ext>
                  </a:extLst>
                </a:gridCol>
                <a:gridCol w="1026506">
                  <a:extLst>
                    <a:ext uri="{9D8B030D-6E8A-4147-A177-3AD203B41FA5}">
                      <a16:colId xmlns:a16="http://schemas.microsoft.com/office/drawing/2014/main" val="1187141485"/>
                    </a:ext>
                  </a:extLst>
                </a:gridCol>
              </a:tblGrid>
              <a:tr h="38337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959022"/>
                  </a:ext>
                </a:extLst>
              </a:tr>
              <a:tr h="11028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0.4*0.8 = 0.32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0.32*0.5* 0.2 = 0.032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0.032*0.5*0.2 = 0.0032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0.0032*0.5*0.8 = 0.00128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832925"/>
                  </a:ext>
                </a:extLst>
              </a:tr>
              <a:tr h="11028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0.4*0.3 = 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0.32*0.3* 0.7 = 0.0672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0.054*0.4*0.7 = 0.01512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0.03024*0.4*0.3 = 0.00362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416491"/>
                  </a:ext>
                </a:extLst>
              </a:tr>
              <a:tr h="8507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0.2*0.5 = 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0.12*0.9*0.5 = 0.054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0.0672* 0.9*0.5 = 0.03024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0.03024*0.6*0.5= 0.009072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129312"/>
                  </a:ext>
                </a:extLst>
              </a:tr>
            </a:tbl>
          </a:graphicData>
        </a:graphic>
      </p:graphicFrame>
      <p:sp>
        <p:nvSpPr>
          <p:cNvPr id="5" name="TextBox 2">
            <a:extLst>
              <a:ext uri="{FF2B5EF4-FFF2-40B4-BE49-F238E27FC236}">
                <a16:creationId xmlns:a16="http://schemas.microsoft.com/office/drawing/2014/main" id="{DA43A591-627C-5549-8785-A2CB1915EA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4188" y="5615465"/>
            <a:ext cx="341788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/>
              <a:t>P(a|1)=0.8,P(b|1)=0.2</a:t>
            </a:r>
          </a:p>
          <a:p>
            <a:r>
              <a:rPr kumimoji="0" lang="en-US" altLang="zh-CN"/>
              <a:t>P(a|2)=0.3,P(b|2)=0.7</a:t>
            </a:r>
          </a:p>
          <a:p>
            <a:r>
              <a:rPr kumimoji="0" lang="en-US" altLang="zh-CN"/>
              <a:t>P(a|3)=0.5,P(b|3)=0.5</a:t>
            </a:r>
          </a:p>
        </p:txBody>
      </p:sp>
      <p:sp>
        <p:nvSpPr>
          <p:cNvPr id="6" name="Oval 11">
            <a:extLst>
              <a:ext uri="{FF2B5EF4-FFF2-40B4-BE49-F238E27FC236}">
                <a16:creationId xmlns:a16="http://schemas.microsoft.com/office/drawing/2014/main" id="{9BD3050D-D404-B64E-82A7-141AB6C6C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7988" y="3710465"/>
            <a:ext cx="838200" cy="838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Text Box 13">
            <a:extLst>
              <a:ext uri="{FF2B5EF4-FFF2-40B4-BE49-F238E27FC236}">
                <a16:creationId xmlns:a16="http://schemas.microsoft.com/office/drawing/2014/main" id="{4178A7A9-CC3B-FA4C-A97C-60E504CE0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8963" y="3816828"/>
            <a:ext cx="409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3200" b="1" i="1">
                <a:latin typeface="Arial" charset="0"/>
              </a:rPr>
              <a:t>1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F6343FF6-038D-0D40-ADFA-2B3EA80B45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4988" y="3710465"/>
            <a:ext cx="838200" cy="838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Text Box 15">
            <a:extLst>
              <a:ext uri="{FF2B5EF4-FFF2-40B4-BE49-F238E27FC236}">
                <a16:creationId xmlns:a16="http://schemas.microsoft.com/office/drawing/2014/main" id="{3D1A42FA-8833-4C43-9D73-796EFF7D4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5963" y="3816828"/>
            <a:ext cx="409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3200" b="1" i="1">
                <a:latin typeface="Arial" charset="0"/>
              </a:rPr>
              <a:t>3</a:t>
            </a:r>
          </a:p>
        </p:txBody>
      </p:sp>
      <p:sp>
        <p:nvSpPr>
          <p:cNvPr id="10" name="Oval 16">
            <a:extLst>
              <a:ext uri="{FF2B5EF4-FFF2-40B4-BE49-F238E27FC236}">
                <a16:creationId xmlns:a16="http://schemas.microsoft.com/office/drawing/2014/main" id="{BEFB3712-91CB-CF46-86ED-6A1439AE5D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388" y="4777265"/>
            <a:ext cx="838200" cy="838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2F338CE2-4D07-7344-9AC7-862DB26652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4363" y="4883628"/>
            <a:ext cx="409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3200" b="1" i="1">
                <a:latin typeface="Arial" charset="0"/>
              </a:rPr>
              <a:t>2</a:t>
            </a:r>
          </a:p>
        </p:txBody>
      </p:sp>
      <p:sp>
        <p:nvSpPr>
          <p:cNvPr id="12" name="Freeform 21">
            <a:extLst>
              <a:ext uri="{FF2B5EF4-FFF2-40B4-BE49-F238E27FC236}">
                <a16:creationId xmlns:a16="http://schemas.microsoft.com/office/drawing/2014/main" id="{65622379-730E-7A4F-90F6-458C7BA20DA7}"/>
              </a:ext>
            </a:extLst>
          </p:cNvPr>
          <p:cNvSpPr>
            <a:spLocks/>
          </p:cNvSpPr>
          <p:nvPr/>
        </p:nvSpPr>
        <p:spPr bwMode="auto">
          <a:xfrm>
            <a:off x="5475288" y="3126265"/>
            <a:ext cx="406400" cy="660400"/>
          </a:xfrm>
          <a:custGeom>
            <a:avLst/>
            <a:gdLst>
              <a:gd name="T0" fmla="*/ 2147483647 w 256"/>
              <a:gd name="T1" fmla="*/ 2147483647 h 416"/>
              <a:gd name="T2" fmla="*/ 2147483647 w 256"/>
              <a:gd name="T3" fmla="*/ 2147483647 h 416"/>
              <a:gd name="T4" fmla="*/ 2147483647 w 256"/>
              <a:gd name="T5" fmla="*/ 2147483647 h 416"/>
              <a:gd name="T6" fmla="*/ 2147483647 w 256"/>
              <a:gd name="T7" fmla="*/ 2147483647 h 416"/>
              <a:gd name="T8" fmla="*/ 2147483647 w 256"/>
              <a:gd name="T9" fmla="*/ 2147483647 h 416"/>
              <a:gd name="T10" fmla="*/ 2147483647 w 256"/>
              <a:gd name="T11" fmla="*/ 2147483647 h 41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6"/>
              <a:gd name="T19" fmla="*/ 0 h 416"/>
              <a:gd name="T20" fmla="*/ 256 w 256"/>
              <a:gd name="T21" fmla="*/ 416 h 41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6" h="416">
                <a:moveTo>
                  <a:pt x="104" y="416"/>
                </a:moveTo>
                <a:cubicBezTo>
                  <a:pt x="60" y="328"/>
                  <a:pt x="16" y="240"/>
                  <a:pt x="8" y="176"/>
                </a:cubicBezTo>
                <a:cubicBezTo>
                  <a:pt x="0" y="112"/>
                  <a:pt x="24" y="56"/>
                  <a:pt x="56" y="32"/>
                </a:cubicBezTo>
                <a:cubicBezTo>
                  <a:pt x="88" y="8"/>
                  <a:pt x="168" y="0"/>
                  <a:pt x="200" y="32"/>
                </a:cubicBezTo>
                <a:cubicBezTo>
                  <a:pt x="232" y="64"/>
                  <a:pt x="240" y="168"/>
                  <a:pt x="248" y="224"/>
                </a:cubicBezTo>
                <a:cubicBezTo>
                  <a:pt x="256" y="280"/>
                  <a:pt x="248" y="344"/>
                  <a:pt x="248" y="368"/>
                </a:cubicBezTo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22">
            <a:extLst>
              <a:ext uri="{FF2B5EF4-FFF2-40B4-BE49-F238E27FC236}">
                <a16:creationId xmlns:a16="http://schemas.microsoft.com/office/drawing/2014/main" id="{A5296A9F-DC08-8541-A72A-17D9B8804057}"/>
              </a:ext>
            </a:extLst>
          </p:cNvPr>
          <p:cNvSpPr>
            <a:spLocks/>
          </p:cNvSpPr>
          <p:nvPr/>
        </p:nvSpPr>
        <p:spPr bwMode="auto">
          <a:xfrm>
            <a:off x="6173788" y="3481865"/>
            <a:ext cx="2133600" cy="304800"/>
          </a:xfrm>
          <a:custGeom>
            <a:avLst/>
            <a:gdLst>
              <a:gd name="T0" fmla="*/ 0 w 1296"/>
              <a:gd name="T1" fmla="*/ 2147483647 h 192"/>
              <a:gd name="T2" fmla="*/ 2147483647 w 1296"/>
              <a:gd name="T3" fmla="*/ 0 h 192"/>
              <a:gd name="T4" fmla="*/ 2147483647 w 1296"/>
              <a:gd name="T5" fmla="*/ 2147483647 h 192"/>
              <a:gd name="T6" fmla="*/ 0 60000 65536"/>
              <a:gd name="T7" fmla="*/ 0 60000 65536"/>
              <a:gd name="T8" fmla="*/ 0 60000 65536"/>
              <a:gd name="T9" fmla="*/ 0 w 1296"/>
              <a:gd name="T10" fmla="*/ 0 h 192"/>
              <a:gd name="T11" fmla="*/ 1296 w 1296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96" h="192">
                <a:moveTo>
                  <a:pt x="0" y="192"/>
                </a:moveTo>
                <a:cubicBezTo>
                  <a:pt x="180" y="96"/>
                  <a:pt x="360" y="0"/>
                  <a:pt x="576" y="0"/>
                </a:cubicBezTo>
                <a:cubicBezTo>
                  <a:pt x="792" y="0"/>
                  <a:pt x="1176" y="160"/>
                  <a:pt x="1296" y="192"/>
                </a:cubicBezTo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9B690E30-D97E-844B-9DC6-B1D88559D401}"/>
              </a:ext>
            </a:extLst>
          </p:cNvPr>
          <p:cNvSpPr>
            <a:spLocks/>
          </p:cNvSpPr>
          <p:nvPr/>
        </p:nvSpPr>
        <p:spPr bwMode="auto">
          <a:xfrm>
            <a:off x="5945188" y="4548665"/>
            <a:ext cx="838200" cy="685800"/>
          </a:xfrm>
          <a:custGeom>
            <a:avLst/>
            <a:gdLst>
              <a:gd name="T0" fmla="*/ 0 w 528"/>
              <a:gd name="T1" fmla="*/ 0 h 432"/>
              <a:gd name="T2" fmla="*/ 2147483647 w 528"/>
              <a:gd name="T3" fmla="*/ 2147483647 h 432"/>
              <a:gd name="T4" fmla="*/ 2147483647 w 528"/>
              <a:gd name="T5" fmla="*/ 2147483647 h 432"/>
              <a:gd name="T6" fmla="*/ 0 60000 65536"/>
              <a:gd name="T7" fmla="*/ 0 60000 65536"/>
              <a:gd name="T8" fmla="*/ 0 60000 65536"/>
              <a:gd name="T9" fmla="*/ 0 w 528"/>
              <a:gd name="T10" fmla="*/ 0 h 432"/>
              <a:gd name="T11" fmla="*/ 528 w 528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28" h="432">
                <a:moveTo>
                  <a:pt x="0" y="0"/>
                </a:moveTo>
                <a:cubicBezTo>
                  <a:pt x="28" y="132"/>
                  <a:pt x="56" y="264"/>
                  <a:pt x="144" y="336"/>
                </a:cubicBezTo>
                <a:cubicBezTo>
                  <a:pt x="232" y="408"/>
                  <a:pt x="464" y="416"/>
                  <a:pt x="528" y="432"/>
                </a:cubicBezTo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Text Box 24">
            <a:extLst>
              <a:ext uri="{FF2B5EF4-FFF2-40B4-BE49-F238E27FC236}">
                <a16:creationId xmlns:a16="http://schemas.microsoft.com/office/drawing/2014/main" id="{2A26E7CF-FC12-FB42-849A-3BB5AB9661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4538" y="2965928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hlink"/>
                </a:solidFill>
                <a:latin typeface="Arial" charset="0"/>
              </a:rPr>
              <a:t>0.5</a:t>
            </a:r>
          </a:p>
        </p:txBody>
      </p:sp>
      <p:sp>
        <p:nvSpPr>
          <p:cNvPr id="16" name="Text Box 25">
            <a:extLst>
              <a:ext uri="{FF2B5EF4-FFF2-40B4-BE49-F238E27FC236}">
                <a16:creationId xmlns:a16="http://schemas.microsoft.com/office/drawing/2014/main" id="{6AF84176-F365-AE41-9072-C9CC95BC78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9588" y="3042128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hlink"/>
                </a:solidFill>
                <a:latin typeface="Arial" charset="0"/>
              </a:rPr>
              <a:t>0.2</a:t>
            </a:r>
          </a:p>
        </p:txBody>
      </p:sp>
      <p:sp>
        <p:nvSpPr>
          <p:cNvPr id="17" name="Text Box 26">
            <a:extLst>
              <a:ext uri="{FF2B5EF4-FFF2-40B4-BE49-F238E27FC236}">
                <a16:creationId xmlns:a16="http://schemas.microsoft.com/office/drawing/2014/main" id="{9317873D-1660-5E4C-8A58-1016341D9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4188" y="5005865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hlink"/>
                </a:solidFill>
                <a:latin typeface="Arial" charset="0"/>
              </a:rPr>
              <a:t>0.3</a:t>
            </a:r>
          </a:p>
        </p:txBody>
      </p:sp>
      <p:sp>
        <p:nvSpPr>
          <p:cNvPr id="18" name="Freeform 31">
            <a:extLst>
              <a:ext uri="{FF2B5EF4-FFF2-40B4-BE49-F238E27FC236}">
                <a16:creationId xmlns:a16="http://schemas.microsoft.com/office/drawing/2014/main" id="{BF360500-D2C2-5149-BA32-3DD50C0F7153}"/>
              </a:ext>
            </a:extLst>
          </p:cNvPr>
          <p:cNvSpPr>
            <a:spLocks/>
          </p:cNvSpPr>
          <p:nvPr/>
        </p:nvSpPr>
        <p:spPr bwMode="auto">
          <a:xfrm>
            <a:off x="6249988" y="4396265"/>
            <a:ext cx="685800" cy="457200"/>
          </a:xfrm>
          <a:custGeom>
            <a:avLst/>
            <a:gdLst>
              <a:gd name="T0" fmla="*/ 2147483647 w 432"/>
              <a:gd name="T1" fmla="*/ 2147483647 h 288"/>
              <a:gd name="T2" fmla="*/ 2147483647 w 432"/>
              <a:gd name="T3" fmla="*/ 2147483647 h 288"/>
              <a:gd name="T4" fmla="*/ 0 w 432"/>
              <a:gd name="T5" fmla="*/ 0 h 288"/>
              <a:gd name="T6" fmla="*/ 0 60000 65536"/>
              <a:gd name="T7" fmla="*/ 0 60000 65536"/>
              <a:gd name="T8" fmla="*/ 0 60000 65536"/>
              <a:gd name="T9" fmla="*/ 0 w 432"/>
              <a:gd name="T10" fmla="*/ 0 h 288"/>
              <a:gd name="T11" fmla="*/ 432 w 432"/>
              <a:gd name="T12" fmla="*/ 288 h 2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288">
                <a:moveTo>
                  <a:pt x="432" y="288"/>
                </a:moveTo>
                <a:cubicBezTo>
                  <a:pt x="396" y="192"/>
                  <a:pt x="360" y="96"/>
                  <a:pt x="288" y="48"/>
                </a:cubicBezTo>
                <a:cubicBezTo>
                  <a:pt x="216" y="0"/>
                  <a:pt x="48" y="8"/>
                  <a:pt x="0" y="0"/>
                </a:cubicBezTo>
              </a:path>
            </a:pathLst>
          </a:custGeom>
          <a:noFill/>
          <a:ln w="28575">
            <a:solidFill>
              <a:srgbClr val="1AFA35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33">
            <a:extLst>
              <a:ext uri="{FF2B5EF4-FFF2-40B4-BE49-F238E27FC236}">
                <a16:creationId xmlns:a16="http://schemas.microsoft.com/office/drawing/2014/main" id="{3389F585-04BA-A442-941B-617027011098}"/>
              </a:ext>
            </a:extLst>
          </p:cNvPr>
          <p:cNvSpPr>
            <a:spLocks/>
          </p:cNvSpPr>
          <p:nvPr/>
        </p:nvSpPr>
        <p:spPr bwMode="auto">
          <a:xfrm>
            <a:off x="8535988" y="3088165"/>
            <a:ext cx="431800" cy="673100"/>
          </a:xfrm>
          <a:custGeom>
            <a:avLst/>
            <a:gdLst>
              <a:gd name="T0" fmla="*/ 2147483647 w 272"/>
              <a:gd name="T1" fmla="*/ 2147483647 h 424"/>
              <a:gd name="T2" fmla="*/ 0 w 272"/>
              <a:gd name="T3" fmla="*/ 2147483647 h 424"/>
              <a:gd name="T4" fmla="*/ 2147483647 w 272"/>
              <a:gd name="T5" fmla="*/ 2147483647 h 424"/>
              <a:gd name="T6" fmla="*/ 2147483647 w 272"/>
              <a:gd name="T7" fmla="*/ 2147483647 h 424"/>
              <a:gd name="T8" fmla="*/ 2147483647 w 272"/>
              <a:gd name="T9" fmla="*/ 2147483647 h 424"/>
              <a:gd name="T10" fmla="*/ 2147483647 w 272"/>
              <a:gd name="T11" fmla="*/ 2147483647 h 4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72"/>
              <a:gd name="T19" fmla="*/ 0 h 424"/>
              <a:gd name="T20" fmla="*/ 272 w 272"/>
              <a:gd name="T21" fmla="*/ 424 h 4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72" h="424">
                <a:moveTo>
                  <a:pt x="48" y="376"/>
                </a:moveTo>
                <a:cubicBezTo>
                  <a:pt x="24" y="308"/>
                  <a:pt x="0" y="240"/>
                  <a:pt x="0" y="184"/>
                </a:cubicBezTo>
                <a:cubicBezTo>
                  <a:pt x="0" y="128"/>
                  <a:pt x="8" y="64"/>
                  <a:pt x="48" y="40"/>
                </a:cubicBezTo>
                <a:cubicBezTo>
                  <a:pt x="88" y="16"/>
                  <a:pt x="208" y="0"/>
                  <a:pt x="240" y="40"/>
                </a:cubicBezTo>
                <a:cubicBezTo>
                  <a:pt x="272" y="80"/>
                  <a:pt x="256" y="216"/>
                  <a:pt x="240" y="280"/>
                </a:cubicBezTo>
                <a:cubicBezTo>
                  <a:pt x="224" y="344"/>
                  <a:pt x="160" y="400"/>
                  <a:pt x="144" y="424"/>
                </a:cubicBez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35">
            <a:extLst>
              <a:ext uri="{FF2B5EF4-FFF2-40B4-BE49-F238E27FC236}">
                <a16:creationId xmlns:a16="http://schemas.microsoft.com/office/drawing/2014/main" id="{CCB08EEF-20D7-CC41-A6CA-28C5BE666175}"/>
              </a:ext>
            </a:extLst>
          </p:cNvPr>
          <p:cNvSpPr>
            <a:spLocks/>
          </p:cNvSpPr>
          <p:nvPr/>
        </p:nvSpPr>
        <p:spPr bwMode="auto">
          <a:xfrm>
            <a:off x="7621588" y="4548665"/>
            <a:ext cx="914400" cy="685800"/>
          </a:xfrm>
          <a:custGeom>
            <a:avLst/>
            <a:gdLst>
              <a:gd name="T0" fmla="*/ 2147483647 w 576"/>
              <a:gd name="T1" fmla="*/ 0 h 432"/>
              <a:gd name="T2" fmla="*/ 2147483647 w 576"/>
              <a:gd name="T3" fmla="*/ 2147483647 h 432"/>
              <a:gd name="T4" fmla="*/ 0 w 576"/>
              <a:gd name="T5" fmla="*/ 2147483647 h 432"/>
              <a:gd name="T6" fmla="*/ 0 60000 65536"/>
              <a:gd name="T7" fmla="*/ 0 60000 65536"/>
              <a:gd name="T8" fmla="*/ 0 60000 65536"/>
              <a:gd name="T9" fmla="*/ 0 w 576"/>
              <a:gd name="T10" fmla="*/ 0 h 432"/>
              <a:gd name="T11" fmla="*/ 576 w 576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6" h="432">
                <a:moveTo>
                  <a:pt x="576" y="0"/>
                </a:moveTo>
                <a:cubicBezTo>
                  <a:pt x="576" y="132"/>
                  <a:pt x="576" y="264"/>
                  <a:pt x="480" y="336"/>
                </a:cubicBezTo>
                <a:cubicBezTo>
                  <a:pt x="384" y="408"/>
                  <a:pt x="192" y="420"/>
                  <a:pt x="0" y="432"/>
                </a:cubicBez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36">
            <a:extLst>
              <a:ext uri="{FF2B5EF4-FFF2-40B4-BE49-F238E27FC236}">
                <a16:creationId xmlns:a16="http://schemas.microsoft.com/office/drawing/2014/main" id="{BA675EBA-6829-E247-B141-BA4C2F2F1834}"/>
              </a:ext>
            </a:extLst>
          </p:cNvPr>
          <p:cNvSpPr>
            <a:spLocks/>
          </p:cNvSpPr>
          <p:nvPr/>
        </p:nvSpPr>
        <p:spPr bwMode="auto">
          <a:xfrm>
            <a:off x="7469188" y="4167665"/>
            <a:ext cx="685800" cy="685800"/>
          </a:xfrm>
          <a:custGeom>
            <a:avLst/>
            <a:gdLst>
              <a:gd name="T0" fmla="*/ 0 w 432"/>
              <a:gd name="T1" fmla="*/ 2147483647 h 432"/>
              <a:gd name="T2" fmla="*/ 2147483647 w 432"/>
              <a:gd name="T3" fmla="*/ 2147483647 h 432"/>
              <a:gd name="T4" fmla="*/ 2147483647 w 432"/>
              <a:gd name="T5" fmla="*/ 0 h 432"/>
              <a:gd name="T6" fmla="*/ 0 60000 65536"/>
              <a:gd name="T7" fmla="*/ 0 60000 65536"/>
              <a:gd name="T8" fmla="*/ 0 60000 65536"/>
              <a:gd name="T9" fmla="*/ 0 w 432"/>
              <a:gd name="T10" fmla="*/ 0 h 432"/>
              <a:gd name="T11" fmla="*/ 432 w 432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32">
                <a:moveTo>
                  <a:pt x="0" y="432"/>
                </a:moveTo>
                <a:cubicBezTo>
                  <a:pt x="12" y="300"/>
                  <a:pt x="24" y="168"/>
                  <a:pt x="96" y="96"/>
                </a:cubicBezTo>
                <a:cubicBezTo>
                  <a:pt x="168" y="24"/>
                  <a:pt x="300" y="12"/>
                  <a:pt x="432" y="0"/>
                </a:cubicBezTo>
              </a:path>
            </a:pathLst>
          </a:custGeom>
          <a:noFill/>
          <a:ln w="28575">
            <a:solidFill>
              <a:srgbClr val="1AFA35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Text Box 37">
            <a:extLst>
              <a:ext uri="{FF2B5EF4-FFF2-40B4-BE49-F238E27FC236}">
                <a16:creationId xmlns:a16="http://schemas.microsoft.com/office/drawing/2014/main" id="{8F33C5DB-48E1-DE47-BE84-EDD376E863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4788" y="4015265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rgbClr val="1AFA35"/>
                </a:solidFill>
                <a:latin typeface="Arial" charset="0"/>
              </a:rPr>
              <a:t>0.1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id="{3DC8D25E-3770-2A4C-92C3-82EB72FAE6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2175" y="3786665"/>
            <a:ext cx="608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rgbClr val="1AFA35"/>
                </a:solidFill>
                <a:latin typeface="Arial" charset="0"/>
              </a:rPr>
              <a:t>0.9</a:t>
            </a:r>
          </a:p>
        </p:txBody>
      </p:sp>
      <p:sp>
        <p:nvSpPr>
          <p:cNvPr id="24" name="Text Box 39">
            <a:extLst>
              <a:ext uri="{FF2B5EF4-FFF2-40B4-BE49-F238E27FC236}">
                <a16:creationId xmlns:a16="http://schemas.microsoft.com/office/drawing/2014/main" id="{E571281F-6EAF-A043-916A-87EE0C6F7E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5988" y="2719865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accent2"/>
                </a:solidFill>
                <a:latin typeface="Arial" charset="0"/>
              </a:rPr>
              <a:t>0.6</a:t>
            </a:r>
          </a:p>
        </p:txBody>
      </p:sp>
      <p:sp>
        <p:nvSpPr>
          <p:cNvPr id="25" name="Text Box 40">
            <a:extLst>
              <a:ext uri="{FF2B5EF4-FFF2-40B4-BE49-F238E27FC236}">
                <a16:creationId xmlns:a16="http://schemas.microsoft.com/office/drawing/2014/main" id="{9F086BB2-3AC2-1B43-B8DE-5D20A28C1D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1188" y="5082065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accent2"/>
                </a:solidFill>
                <a:latin typeface="Arial" charset="0"/>
              </a:rPr>
              <a:t>0.4</a:t>
            </a:r>
          </a:p>
        </p:txBody>
      </p:sp>
      <p:sp>
        <p:nvSpPr>
          <p:cNvPr id="26" name="TextBox 37">
            <a:extLst>
              <a:ext uri="{FF2B5EF4-FFF2-40B4-BE49-F238E27FC236}">
                <a16:creationId xmlns:a16="http://schemas.microsoft.com/office/drawing/2014/main" id="{436DA335-85F4-7E42-A421-EA6A887077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300" y="5632928"/>
            <a:ext cx="14144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dirty="0"/>
              <a:t>P(1)=0.4</a:t>
            </a:r>
          </a:p>
          <a:p>
            <a:r>
              <a:rPr kumimoji="0" lang="en-US" altLang="zh-CN" dirty="0"/>
              <a:t>P(2)=0.4</a:t>
            </a:r>
          </a:p>
          <a:p>
            <a:r>
              <a:rPr kumimoji="0" lang="en-US" altLang="zh-CN" dirty="0"/>
              <a:t>P(3)=0.2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1D7CF9E-AD8B-6E4E-8F06-756B22CD5884}"/>
              </a:ext>
            </a:extLst>
          </p:cNvPr>
          <p:cNvCxnSpPr>
            <a:cxnSpLocks/>
          </p:cNvCxnSpPr>
          <p:nvPr/>
        </p:nvCxnSpPr>
        <p:spPr bwMode="auto">
          <a:xfrm flipV="1">
            <a:off x="1613356" y="2719865"/>
            <a:ext cx="293503" cy="194817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944A603-2699-D740-83AB-0D3D294C1243}"/>
              </a:ext>
            </a:extLst>
          </p:cNvPr>
          <p:cNvCxnSpPr>
            <a:cxnSpLocks/>
          </p:cNvCxnSpPr>
          <p:nvPr/>
        </p:nvCxnSpPr>
        <p:spPr bwMode="auto">
          <a:xfrm>
            <a:off x="1635424" y="2948466"/>
            <a:ext cx="255109" cy="761999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F42785E-BC88-B344-AC74-6DE6C3CE73BD}"/>
              </a:ext>
            </a:extLst>
          </p:cNvPr>
          <p:cNvCxnSpPr>
            <a:cxnSpLocks/>
          </p:cNvCxnSpPr>
          <p:nvPr/>
        </p:nvCxnSpPr>
        <p:spPr bwMode="auto">
          <a:xfrm>
            <a:off x="1610024" y="4015265"/>
            <a:ext cx="280509" cy="785798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DEA8291-2AD9-9D44-B1C4-008C2ED5678C}"/>
              </a:ext>
            </a:extLst>
          </p:cNvPr>
          <p:cNvCxnSpPr>
            <a:cxnSpLocks/>
          </p:cNvCxnSpPr>
          <p:nvPr/>
        </p:nvCxnSpPr>
        <p:spPr bwMode="auto">
          <a:xfrm flipV="1">
            <a:off x="2652533" y="3816828"/>
            <a:ext cx="372779" cy="1493837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E2AF9F7-45B5-3648-AD43-9CE25B3E95BD}"/>
              </a:ext>
            </a:extLst>
          </p:cNvPr>
          <p:cNvCxnSpPr>
            <a:cxnSpLocks/>
          </p:cNvCxnSpPr>
          <p:nvPr/>
        </p:nvCxnSpPr>
        <p:spPr bwMode="auto">
          <a:xfrm flipV="1">
            <a:off x="2649661" y="2719866"/>
            <a:ext cx="465815" cy="368299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3D877AB-983E-0340-839A-DC0A5DF210AD}"/>
              </a:ext>
            </a:extLst>
          </p:cNvPr>
          <p:cNvCxnSpPr>
            <a:cxnSpLocks/>
          </p:cNvCxnSpPr>
          <p:nvPr/>
        </p:nvCxnSpPr>
        <p:spPr bwMode="auto">
          <a:xfrm>
            <a:off x="2725898" y="4243865"/>
            <a:ext cx="370190" cy="557198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F44FCFE-274C-2243-84E9-9BAF675F77C7}"/>
              </a:ext>
            </a:extLst>
          </p:cNvPr>
          <p:cNvCxnSpPr>
            <a:cxnSpLocks/>
          </p:cNvCxnSpPr>
          <p:nvPr/>
        </p:nvCxnSpPr>
        <p:spPr bwMode="auto">
          <a:xfrm flipV="1">
            <a:off x="3926452" y="4853465"/>
            <a:ext cx="251848" cy="490832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44BA504-4066-B840-AF40-484AB225B6C7}"/>
              </a:ext>
            </a:extLst>
          </p:cNvPr>
          <p:cNvCxnSpPr>
            <a:cxnSpLocks/>
          </p:cNvCxnSpPr>
          <p:nvPr/>
        </p:nvCxnSpPr>
        <p:spPr bwMode="auto">
          <a:xfrm flipV="1">
            <a:off x="3926452" y="3798871"/>
            <a:ext cx="251848" cy="151179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CBCD2DA-C38C-F948-9215-61A62ECEE032}"/>
              </a:ext>
            </a:extLst>
          </p:cNvPr>
          <p:cNvCxnSpPr>
            <a:cxnSpLocks/>
          </p:cNvCxnSpPr>
          <p:nvPr/>
        </p:nvCxnSpPr>
        <p:spPr bwMode="auto">
          <a:xfrm flipV="1">
            <a:off x="3855676" y="2631688"/>
            <a:ext cx="322624" cy="49203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5FDFF2A3-D7EA-E742-9F44-E2FB7ACC3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25632" y="6344397"/>
            <a:ext cx="2133079" cy="365001"/>
          </a:xfrm>
        </p:spPr>
        <p:txBody>
          <a:bodyPr/>
          <a:lstStyle/>
          <a:p>
            <a:fld id="{ADED7596-BE9B-B345-A100-A6456C781214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1499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4C92C-BD23-6745-A8A5-38CA89E2E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375C8-7006-284C-8DC2-517A4FE70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3235" y="988326"/>
            <a:ext cx="7037657" cy="4809909"/>
          </a:xfrm>
        </p:spPr>
        <p:txBody>
          <a:bodyPr/>
          <a:lstStyle/>
          <a:p>
            <a:r>
              <a:rPr lang="en-US" dirty="0"/>
              <a:t>Dynamic programming again:</a:t>
            </a:r>
          </a:p>
          <a:p>
            <a:pPr lvl="1"/>
            <a:r>
              <a:rPr lang="en-US" dirty="0"/>
              <a:t>Maintain for each index </a:t>
            </a:r>
            <a:r>
              <a:rPr lang="en-US" dirty="0" err="1"/>
              <a:t>i</a:t>
            </a:r>
            <a:r>
              <a:rPr lang="en-US" dirty="0"/>
              <a:t>, and each state s</a:t>
            </a:r>
          </a:p>
          <a:p>
            <a:pPr marL="766771" lvl="2" indent="0">
              <a:buNone/>
            </a:pPr>
            <a:r>
              <a:rPr lang="en-US" dirty="0"/>
              <a:t>The maximum probability of any path ending in s at index </a:t>
            </a:r>
            <a:r>
              <a:rPr lang="en-US" dirty="0" err="1"/>
              <a:t>i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1DF12BB-6B6E-2041-9DD0-D6BEB313A599}"/>
              </a:ext>
            </a:extLst>
          </p:cNvPr>
          <p:cNvGraphicFramePr>
            <a:graphicFrameLocks noGrp="1"/>
          </p:cNvGraphicFramePr>
          <p:nvPr/>
        </p:nvGraphicFramePr>
        <p:xfrm>
          <a:off x="-5523" y="2078924"/>
          <a:ext cx="5132529" cy="3439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1405">
                  <a:extLst>
                    <a:ext uri="{9D8B030D-6E8A-4147-A177-3AD203B41FA5}">
                      <a16:colId xmlns:a16="http://schemas.microsoft.com/office/drawing/2014/main" val="2753869979"/>
                    </a:ext>
                  </a:extLst>
                </a:gridCol>
                <a:gridCol w="1044012">
                  <a:extLst>
                    <a:ext uri="{9D8B030D-6E8A-4147-A177-3AD203B41FA5}">
                      <a16:colId xmlns:a16="http://schemas.microsoft.com/office/drawing/2014/main" val="2230114920"/>
                    </a:ext>
                  </a:extLst>
                </a:gridCol>
                <a:gridCol w="1147266">
                  <a:extLst>
                    <a:ext uri="{9D8B030D-6E8A-4147-A177-3AD203B41FA5}">
                      <a16:colId xmlns:a16="http://schemas.microsoft.com/office/drawing/2014/main" val="2102233088"/>
                    </a:ext>
                  </a:extLst>
                </a:gridCol>
                <a:gridCol w="1163340">
                  <a:extLst>
                    <a:ext uri="{9D8B030D-6E8A-4147-A177-3AD203B41FA5}">
                      <a16:colId xmlns:a16="http://schemas.microsoft.com/office/drawing/2014/main" val="1439870133"/>
                    </a:ext>
                  </a:extLst>
                </a:gridCol>
                <a:gridCol w="1026506">
                  <a:extLst>
                    <a:ext uri="{9D8B030D-6E8A-4147-A177-3AD203B41FA5}">
                      <a16:colId xmlns:a16="http://schemas.microsoft.com/office/drawing/2014/main" val="1187141485"/>
                    </a:ext>
                  </a:extLst>
                </a:gridCol>
              </a:tblGrid>
              <a:tr h="38337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959022"/>
                  </a:ext>
                </a:extLst>
              </a:tr>
              <a:tr h="11028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0.4*0.8 = 0.32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0.32*0.5* 0.2 = 0.032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0.032*0.5*0.2 = 0.0032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0.0032*0.5*0.8 = 0.00128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832925"/>
                  </a:ext>
                </a:extLst>
              </a:tr>
              <a:tr h="11028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0.4*0.3 = 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0.32*0.3* 0.7 = 0.0672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0.054*0.4*0.7 = 0.01512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0.03024*0.4*0.3 = 0.00362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416491"/>
                  </a:ext>
                </a:extLst>
              </a:tr>
              <a:tr h="8507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0.2*0.5 = 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0.12*0.9*0.5 = 0.054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0.0672* 0.9*0.5 = 0.03024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0.03024*0.6*0.5= 0.009072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129312"/>
                  </a:ext>
                </a:extLst>
              </a:tr>
            </a:tbl>
          </a:graphicData>
        </a:graphic>
      </p:graphicFrame>
      <p:sp>
        <p:nvSpPr>
          <p:cNvPr id="5" name="TextBox 2">
            <a:extLst>
              <a:ext uri="{FF2B5EF4-FFF2-40B4-BE49-F238E27FC236}">
                <a16:creationId xmlns:a16="http://schemas.microsoft.com/office/drawing/2014/main" id="{DA43A591-627C-5549-8785-A2CB1915EA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4188" y="5615465"/>
            <a:ext cx="341788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/>
              <a:t>P(a|1)=0.8,P(b|1)=0.2</a:t>
            </a:r>
          </a:p>
          <a:p>
            <a:r>
              <a:rPr kumimoji="0" lang="en-US" altLang="zh-CN"/>
              <a:t>P(a|2)=0.3,P(b|2)=0.7</a:t>
            </a:r>
          </a:p>
          <a:p>
            <a:r>
              <a:rPr kumimoji="0" lang="en-US" altLang="zh-CN"/>
              <a:t>P(a|3)=0.5,P(b|3)=0.5</a:t>
            </a:r>
          </a:p>
        </p:txBody>
      </p:sp>
      <p:sp>
        <p:nvSpPr>
          <p:cNvPr id="6" name="Oval 11">
            <a:extLst>
              <a:ext uri="{FF2B5EF4-FFF2-40B4-BE49-F238E27FC236}">
                <a16:creationId xmlns:a16="http://schemas.microsoft.com/office/drawing/2014/main" id="{9BD3050D-D404-B64E-82A7-141AB6C6C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7988" y="3710465"/>
            <a:ext cx="838200" cy="838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Text Box 13">
            <a:extLst>
              <a:ext uri="{FF2B5EF4-FFF2-40B4-BE49-F238E27FC236}">
                <a16:creationId xmlns:a16="http://schemas.microsoft.com/office/drawing/2014/main" id="{4178A7A9-CC3B-FA4C-A97C-60E504CE0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8963" y="3816828"/>
            <a:ext cx="409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3200" b="1" i="1">
                <a:latin typeface="Arial" charset="0"/>
              </a:rPr>
              <a:t>1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F6343FF6-038D-0D40-ADFA-2B3EA80B45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4988" y="3710465"/>
            <a:ext cx="838200" cy="838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Text Box 15">
            <a:extLst>
              <a:ext uri="{FF2B5EF4-FFF2-40B4-BE49-F238E27FC236}">
                <a16:creationId xmlns:a16="http://schemas.microsoft.com/office/drawing/2014/main" id="{3D1A42FA-8833-4C43-9D73-796EFF7D4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5963" y="3816828"/>
            <a:ext cx="409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3200" b="1" i="1">
                <a:latin typeface="Arial" charset="0"/>
              </a:rPr>
              <a:t>3</a:t>
            </a:r>
          </a:p>
        </p:txBody>
      </p:sp>
      <p:sp>
        <p:nvSpPr>
          <p:cNvPr id="10" name="Oval 16">
            <a:extLst>
              <a:ext uri="{FF2B5EF4-FFF2-40B4-BE49-F238E27FC236}">
                <a16:creationId xmlns:a16="http://schemas.microsoft.com/office/drawing/2014/main" id="{BEFB3712-91CB-CF46-86ED-6A1439AE5D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388" y="4777265"/>
            <a:ext cx="838200" cy="838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2F338CE2-4D07-7344-9AC7-862DB26652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4363" y="4883628"/>
            <a:ext cx="4095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sz="3200" b="1" i="1">
                <a:latin typeface="Arial" charset="0"/>
              </a:rPr>
              <a:t>2</a:t>
            </a:r>
          </a:p>
        </p:txBody>
      </p:sp>
      <p:sp>
        <p:nvSpPr>
          <p:cNvPr id="12" name="Freeform 21">
            <a:extLst>
              <a:ext uri="{FF2B5EF4-FFF2-40B4-BE49-F238E27FC236}">
                <a16:creationId xmlns:a16="http://schemas.microsoft.com/office/drawing/2014/main" id="{65622379-730E-7A4F-90F6-458C7BA20DA7}"/>
              </a:ext>
            </a:extLst>
          </p:cNvPr>
          <p:cNvSpPr>
            <a:spLocks/>
          </p:cNvSpPr>
          <p:nvPr/>
        </p:nvSpPr>
        <p:spPr bwMode="auto">
          <a:xfrm>
            <a:off x="5475288" y="3126265"/>
            <a:ext cx="406400" cy="660400"/>
          </a:xfrm>
          <a:custGeom>
            <a:avLst/>
            <a:gdLst>
              <a:gd name="T0" fmla="*/ 2147483647 w 256"/>
              <a:gd name="T1" fmla="*/ 2147483647 h 416"/>
              <a:gd name="T2" fmla="*/ 2147483647 w 256"/>
              <a:gd name="T3" fmla="*/ 2147483647 h 416"/>
              <a:gd name="T4" fmla="*/ 2147483647 w 256"/>
              <a:gd name="T5" fmla="*/ 2147483647 h 416"/>
              <a:gd name="T6" fmla="*/ 2147483647 w 256"/>
              <a:gd name="T7" fmla="*/ 2147483647 h 416"/>
              <a:gd name="T8" fmla="*/ 2147483647 w 256"/>
              <a:gd name="T9" fmla="*/ 2147483647 h 416"/>
              <a:gd name="T10" fmla="*/ 2147483647 w 256"/>
              <a:gd name="T11" fmla="*/ 2147483647 h 41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6"/>
              <a:gd name="T19" fmla="*/ 0 h 416"/>
              <a:gd name="T20" fmla="*/ 256 w 256"/>
              <a:gd name="T21" fmla="*/ 416 h 41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6" h="416">
                <a:moveTo>
                  <a:pt x="104" y="416"/>
                </a:moveTo>
                <a:cubicBezTo>
                  <a:pt x="60" y="328"/>
                  <a:pt x="16" y="240"/>
                  <a:pt x="8" y="176"/>
                </a:cubicBezTo>
                <a:cubicBezTo>
                  <a:pt x="0" y="112"/>
                  <a:pt x="24" y="56"/>
                  <a:pt x="56" y="32"/>
                </a:cubicBezTo>
                <a:cubicBezTo>
                  <a:pt x="88" y="8"/>
                  <a:pt x="168" y="0"/>
                  <a:pt x="200" y="32"/>
                </a:cubicBezTo>
                <a:cubicBezTo>
                  <a:pt x="232" y="64"/>
                  <a:pt x="240" y="168"/>
                  <a:pt x="248" y="224"/>
                </a:cubicBezTo>
                <a:cubicBezTo>
                  <a:pt x="256" y="280"/>
                  <a:pt x="248" y="344"/>
                  <a:pt x="248" y="368"/>
                </a:cubicBezTo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22">
            <a:extLst>
              <a:ext uri="{FF2B5EF4-FFF2-40B4-BE49-F238E27FC236}">
                <a16:creationId xmlns:a16="http://schemas.microsoft.com/office/drawing/2014/main" id="{A5296A9F-DC08-8541-A72A-17D9B8804057}"/>
              </a:ext>
            </a:extLst>
          </p:cNvPr>
          <p:cNvSpPr>
            <a:spLocks/>
          </p:cNvSpPr>
          <p:nvPr/>
        </p:nvSpPr>
        <p:spPr bwMode="auto">
          <a:xfrm>
            <a:off x="6173788" y="3481865"/>
            <a:ext cx="2133600" cy="304800"/>
          </a:xfrm>
          <a:custGeom>
            <a:avLst/>
            <a:gdLst>
              <a:gd name="T0" fmla="*/ 0 w 1296"/>
              <a:gd name="T1" fmla="*/ 2147483647 h 192"/>
              <a:gd name="T2" fmla="*/ 2147483647 w 1296"/>
              <a:gd name="T3" fmla="*/ 0 h 192"/>
              <a:gd name="T4" fmla="*/ 2147483647 w 1296"/>
              <a:gd name="T5" fmla="*/ 2147483647 h 192"/>
              <a:gd name="T6" fmla="*/ 0 60000 65536"/>
              <a:gd name="T7" fmla="*/ 0 60000 65536"/>
              <a:gd name="T8" fmla="*/ 0 60000 65536"/>
              <a:gd name="T9" fmla="*/ 0 w 1296"/>
              <a:gd name="T10" fmla="*/ 0 h 192"/>
              <a:gd name="T11" fmla="*/ 1296 w 1296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96" h="192">
                <a:moveTo>
                  <a:pt x="0" y="192"/>
                </a:moveTo>
                <a:cubicBezTo>
                  <a:pt x="180" y="96"/>
                  <a:pt x="360" y="0"/>
                  <a:pt x="576" y="0"/>
                </a:cubicBezTo>
                <a:cubicBezTo>
                  <a:pt x="792" y="0"/>
                  <a:pt x="1176" y="160"/>
                  <a:pt x="1296" y="192"/>
                </a:cubicBezTo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9B690E30-D97E-844B-9DC6-B1D88559D401}"/>
              </a:ext>
            </a:extLst>
          </p:cNvPr>
          <p:cNvSpPr>
            <a:spLocks/>
          </p:cNvSpPr>
          <p:nvPr/>
        </p:nvSpPr>
        <p:spPr bwMode="auto">
          <a:xfrm>
            <a:off x="5945188" y="4548665"/>
            <a:ext cx="838200" cy="685800"/>
          </a:xfrm>
          <a:custGeom>
            <a:avLst/>
            <a:gdLst>
              <a:gd name="T0" fmla="*/ 0 w 528"/>
              <a:gd name="T1" fmla="*/ 0 h 432"/>
              <a:gd name="T2" fmla="*/ 2147483647 w 528"/>
              <a:gd name="T3" fmla="*/ 2147483647 h 432"/>
              <a:gd name="T4" fmla="*/ 2147483647 w 528"/>
              <a:gd name="T5" fmla="*/ 2147483647 h 432"/>
              <a:gd name="T6" fmla="*/ 0 60000 65536"/>
              <a:gd name="T7" fmla="*/ 0 60000 65536"/>
              <a:gd name="T8" fmla="*/ 0 60000 65536"/>
              <a:gd name="T9" fmla="*/ 0 w 528"/>
              <a:gd name="T10" fmla="*/ 0 h 432"/>
              <a:gd name="T11" fmla="*/ 528 w 528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28" h="432">
                <a:moveTo>
                  <a:pt x="0" y="0"/>
                </a:moveTo>
                <a:cubicBezTo>
                  <a:pt x="28" y="132"/>
                  <a:pt x="56" y="264"/>
                  <a:pt x="144" y="336"/>
                </a:cubicBezTo>
                <a:cubicBezTo>
                  <a:pt x="232" y="408"/>
                  <a:pt x="464" y="416"/>
                  <a:pt x="528" y="432"/>
                </a:cubicBezTo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Text Box 24">
            <a:extLst>
              <a:ext uri="{FF2B5EF4-FFF2-40B4-BE49-F238E27FC236}">
                <a16:creationId xmlns:a16="http://schemas.microsoft.com/office/drawing/2014/main" id="{2A26E7CF-FC12-FB42-849A-3BB5AB9661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4538" y="2965928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hlink"/>
                </a:solidFill>
                <a:latin typeface="Arial" charset="0"/>
              </a:rPr>
              <a:t>0.5</a:t>
            </a:r>
          </a:p>
        </p:txBody>
      </p:sp>
      <p:sp>
        <p:nvSpPr>
          <p:cNvPr id="16" name="Text Box 25">
            <a:extLst>
              <a:ext uri="{FF2B5EF4-FFF2-40B4-BE49-F238E27FC236}">
                <a16:creationId xmlns:a16="http://schemas.microsoft.com/office/drawing/2014/main" id="{6AF84176-F365-AE41-9072-C9CC95BC78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9588" y="3042128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hlink"/>
                </a:solidFill>
                <a:latin typeface="Arial" charset="0"/>
              </a:rPr>
              <a:t>0.2</a:t>
            </a:r>
          </a:p>
        </p:txBody>
      </p:sp>
      <p:sp>
        <p:nvSpPr>
          <p:cNvPr id="17" name="Text Box 26">
            <a:extLst>
              <a:ext uri="{FF2B5EF4-FFF2-40B4-BE49-F238E27FC236}">
                <a16:creationId xmlns:a16="http://schemas.microsoft.com/office/drawing/2014/main" id="{9317873D-1660-5E4C-8A58-1016341D9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4188" y="5005865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hlink"/>
                </a:solidFill>
                <a:latin typeface="Arial" charset="0"/>
              </a:rPr>
              <a:t>0.3</a:t>
            </a:r>
          </a:p>
        </p:txBody>
      </p:sp>
      <p:sp>
        <p:nvSpPr>
          <p:cNvPr id="18" name="Freeform 31">
            <a:extLst>
              <a:ext uri="{FF2B5EF4-FFF2-40B4-BE49-F238E27FC236}">
                <a16:creationId xmlns:a16="http://schemas.microsoft.com/office/drawing/2014/main" id="{BF360500-D2C2-5149-BA32-3DD50C0F7153}"/>
              </a:ext>
            </a:extLst>
          </p:cNvPr>
          <p:cNvSpPr>
            <a:spLocks/>
          </p:cNvSpPr>
          <p:nvPr/>
        </p:nvSpPr>
        <p:spPr bwMode="auto">
          <a:xfrm>
            <a:off x="6249988" y="4396265"/>
            <a:ext cx="685800" cy="457200"/>
          </a:xfrm>
          <a:custGeom>
            <a:avLst/>
            <a:gdLst>
              <a:gd name="T0" fmla="*/ 2147483647 w 432"/>
              <a:gd name="T1" fmla="*/ 2147483647 h 288"/>
              <a:gd name="T2" fmla="*/ 2147483647 w 432"/>
              <a:gd name="T3" fmla="*/ 2147483647 h 288"/>
              <a:gd name="T4" fmla="*/ 0 w 432"/>
              <a:gd name="T5" fmla="*/ 0 h 288"/>
              <a:gd name="T6" fmla="*/ 0 60000 65536"/>
              <a:gd name="T7" fmla="*/ 0 60000 65536"/>
              <a:gd name="T8" fmla="*/ 0 60000 65536"/>
              <a:gd name="T9" fmla="*/ 0 w 432"/>
              <a:gd name="T10" fmla="*/ 0 h 288"/>
              <a:gd name="T11" fmla="*/ 432 w 432"/>
              <a:gd name="T12" fmla="*/ 288 h 2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288">
                <a:moveTo>
                  <a:pt x="432" y="288"/>
                </a:moveTo>
                <a:cubicBezTo>
                  <a:pt x="396" y="192"/>
                  <a:pt x="360" y="96"/>
                  <a:pt x="288" y="48"/>
                </a:cubicBezTo>
                <a:cubicBezTo>
                  <a:pt x="216" y="0"/>
                  <a:pt x="48" y="8"/>
                  <a:pt x="0" y="0"/>
                </a:cubicBezTo>
              </a:path>
            </a:pathLst>
          </a:custGeom>
          <a:noFill/>
          <a:ln w="28575">
            <a:solidFill>
              <a:srgbClr val="1AFA35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33">
            <a:extLst>
              <a:ext uri="{FF2B5EF4-FFF2-40B4-BE49-F238E27FC236}">
                <a16:creationId xmlns:a16="http://schemas.microsoft.com/office/drawing/2014/main" id="{3389F585-04BA-A442-941B-617027011098}"/>
              </a:ext>
            </a:extLst>
          </p:cNvPr>
          <p:cNvSpPr>
            <a:spLocks/>
          </p:cNvSpPr>
          <p:nvPr/>
        </p:nvSpPr>
        <p:spPr bwMode="auto">
          <a:xfrm>
            <a:off x="8535988" y="3088165"/>
            <a:ext cx="431800" cy="673100"/>
          </a:xfrm>
          <a:custGeom>
            <a:avLst/>
            <a:gdLst>
              <a:gd name="T0" fmla="*/ 2147483647 w 272"/>
              <a:gd name="T1" fmla="*/ 2147483647 h 424"/>
              <a:gd name="T2" fmla="*/ 0 w 272"/>
              <a:gd name="T3" fmla="*/ 2147483647 h 424"/>
              <a:gd name="T4" fmla="*/ 2147483647 w 272"/>
              <a:gd name="T5" fmla="*/ 2147483647 h 424"/>
              <a:gd name="T6" fmla="*/ 2147483647 w 272"/>
              <a:gd name="T7" fmla="*/ 2147483647 h 424"/>
              <a:gd name="T8" fmla="*/ 2147483647 w 272"/>
              <a:gd name="T9" fmla="*/ 2147483647 h 424"/>
              <a:gd name="T10" fmla="*/ 2147483647 w 272"/>
              <a:gd name="T11" fmla="*/ 2147483647 h 4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72"/>
              <a:gd name="T19" fmla="*/ 0 h 424"/>
              <a:gd name="T20" fmla="*/ 272 w 272"/>
              <a:gd name="T21" fmla="*/ 424 h 4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72" h="424">
                <a:moveTo>
                  <a:pt x="48" y="376"/>
                </a:moveTo>
                <a:cubicBezTo>
                  <a:pt x="24" y="308"/>
                  <a:pt x="0" y="240"/>
                  <a:pt x="0" y="184"/>
                </a:cubicBezTo>
                <a:cubicBezTo>
                  <a:pt x="0" y="128"/>
                  <a:pt x="8" y="64"/>
                  <a:pt x="48" y="40"/>
                </a:cubicBezTo>
                <a:cubicBezTo>
                  <a:pt x="88" y="16"/>
                  <a:pt x="208" y="0"/>
                  <a:pt x="240" y="40"/>
                </a:cubicBezTo>
                <a:cubicBezTo>
                  <a:pt x="272" y="80"/>
                  <a:pt x="256" y="216"/>
                  <a:pt x="240" y="280"/>
                </a:cubicBezTo>
                <a:cubicBezTo>
                  <a:pt x="224" y="344"/>
                  <a:pt x="160" y="400"/>
                  <a:pt x="144" y="424"/>
                </a:cubicBez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35">
            <a:extLst>
              <a:ext uri="{FF2B5EF4-FFF2-40B4-BE49-F238E27FC236}">
                <a16:creationId xmlns:a16="http://schemas.microsoft.com/office/drawing/2014/main" id="{CCB08EEF-20D7-CC41-A6CA-28C5BE666175}"/>
              </a:ext>
            </a:extLst>
          </p:cNvPr>
          <p:cNvSpPr>
            <a:spLocks/>
          </p:cNvSpPr>
          <p:nvPr/>
        </p:nvSpPr>
        <p:spPr bwMode="auto">
          <a:xfrm>
            <a:off x="7621588" y="4548665"/>
            <a:ext cx="914400" cy="685800"/>
          </a:xfrm>
          <a:custGeom>
            <a:avLst/>
            <a:gdLst>
              <a:gd name="T0" fmla="*/ 2147483647 w 576"/>
              <a:gd name="T1" fmla="*/ 0 h 432"/>
              <a:gd name="T2" fmla="*/ 2147483647 w 576"/>
              <a:gd name="T3" fmla="*/ 2147483647 h 432"/>
              <a:gd name="T4" fmla="*/ 0 w 576"/>
              <a:gd name="T5" fmla="*/ 2147483647 h 432"/>
              <a:gd name="T6" fmla="*/ 0 60000 65536"/>
              <a:gd name="T7" fmla="*/ 0 60000 65536"/>
              <a:gd name="T8" fmla="*/ 0 60000 65536"/>
              <a:gd name="T9" fmla="*/ 0 w 576"/>
              <a:gd name="T10" fmla="*/ 0 h 432"/>
              <a:gd name="T11" fmla="*/ 576 w 576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6" h="432">
                <a:moveTo>
                  <a:pt x="576" y="0"/>
                </a:moveTo>
                <a:cubicBezTo>
                  <a:pt x="576" y="132"/>
                  <a:pt x="576" y="264"/>
                  <a:pt x="480" y="336"/>
                </a:cubicBezTo>
                <a:cubicBezTo>
                  <a:pt x="384" y="408"/>
                  <a:pt x="192" y="420"/>
                  <a:pt x="0" y="432"/>
                </a:cubicBez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36">
            <a:extLst>
              <a:ext uri="{FF2B5EF4-FFF2-40B4-BE49-F238E27FC236}">
                <a16:creationId xmlns:a16="http://schemas.microsoft.com/office/drawing/2014/main" id="{BA675EBA-6829-E247-B141-BA4C2F2F1834}"/>
              </a:ext>
            </a:extLst>
          </p:cNvPr>
          <p:cNvSpPr>
            <a:spLocks/>
          </p:cNvSpPr>
          <p:nvPr/>
        </p:nvSpPr>
        <p:spPr bwMode="auto">
          <a:xfrm>
            <a:off x="7469188" y="4167665"/>
            <a:ext cx="685800" cy="685800"/>
          </a:xfrm>
          <a:custGeom>
            <a:avLst/>
            <a:gdLst>
              <a:gd name="T0" fmla="*/ 0 w 432"/>
              <a:gd name="T1" fmla="*/ 2147483647 h 432"/>
              <a:gd name="T2" fmla="*/ 2147483647 w 432"/>
              <a:gd name="T3" fmla="*/ 2147483647 h 432"/>
              <a:gd name="T4" fmla="*/ 2147483647 w 432"/>
              <a:gd name="T5" fmla="*/ 0 h 432"/>
              <a:gd name="T6" fmla="*/ 0 60000 65536"/>
              <a:gd name="T7" fmla="*/ 0 60000 65536"/>
              <a:gd name="T8" fmla="*/ 0 60000 65536"/>
              <a:gd name="T9" fmla="*/ 0 w 432"/>
              <a:gd name="T10" fmla="*/ 0 h 432"/>
              <a:gd name="T11" fmla="*/ 432 w 432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32">
                <a:moveTo>
                  <a:pt x="0" y="432"/>
                </a:moveTo>
                <a:cubicBezTo>
                  <a:pt x="12" y="300"/>
                  <a:pt x="24" y="168"/>
                  <a:pt x="96" y="96"/>
                </a:cubicBezTo>
                <a:cubicBezTo>
                  <a:pt x="168" y="24"/>
                  <a:pt x="300" y="12"/>
                  <a:pt x="432" y="0"/>
                </a:cubicBezTo>
              </a:path>
            </a:pathLst>
          </a:custGeom>
          <a:noFill/>
          <a:ln w="28575">
            <a:solidFill>
              <a:srgbClr val="1AFA35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Text Box 37">
            <a:extLst>
              <a:ext uri="{FF2B5EF4-FFF2-40B4-BE49-F238E27FC236}">
                <a16:creationId xmlns:a16="http://schemas.microsoft.com/office/drawing/2014/main" id="{8F33C5DB-48E1-DE47-BE84-EDD376E863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4788" y="4015265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rgbClr val="1AFA35"/>
                </a:solidFill>
                <a:latin typeface="Arial" charset="0"/>
              </a:rPr>
              <a:t>0.1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id="{3DC8D25E-3770-2A4C-92C3-82EB72FAE6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2175" y="3786665"/>
            <a:ext cx="608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rgbClr val="1AFA35"/>
                </a:solidFill>
                <a:latin typeface="Arial" charset="0"/>
              </a:rPr>
              <a:t>0.9</a:t>
            </a:r>
          </a:p>
        </p:txBody>
      </p:sp>
      <p:sp>
        <p:nvSpPr>
          <p:cNvPr id="24" name="Text Box 39">
            <a:extLst>
              <a:ext uri="{FF2B5EF4-FFF2-40B4-BE49-F238E27FC236}">
                <a16:creationId xmlns:a16="http://schemas.microsoft.com/office/drawing/2014/main" id="{E571281F-6EAF-A043-916A-87EE0C6F7E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5988" y="2719865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accent2"/>
                </a:solidFill>
                <a:latin typeface="Arial" charset="0"/>
              </a:rPr>
              <a:t>0.6</a:t>
            </a:r>
          </a:p>
        </p:txBody>
      </p:sp>
      <p:sp>
        <p:nvSpPr>
          <p:cNvPr id="25" name="Text Box 40">
            <a:extLst>
              <a:ext uri="{FF2B5EF4-FFF2-40B4-BE49-F238E27FC236}">
                <a16:creationId xmlns:a16="http://schemas.microsoft.com/office/drawing/2014/main" id="{9F086BB2-3AC2-1B43-B8DE-5D20A28C1D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1188" y="5082065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>
                <a:solidFill>
                  <a:schemeClr val="accent2"/>
                </a:solidFill>
                <a:latin typeface="Arial" charset="0"/>
              </a:rPr>
              <a:t>0.4</a:t>
            </a:r>
          </a:p>
        </p:txBody>
      </p:sp>
      <p:sp>
        <p:nvSpPr>
          <p:cNvPr id="26" name="TextBox 37">
            <a:extLst>
              <a:ext uri="{FF2B5EF4-FFF2-40B4-BE49-F238E27FC236}">
                <a16:creationId xmlns:a16="http://schemas.microsoft.com/office/drawing/2014/main" id="{436DA335-85F4-7E42-A421-EA6A887077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300" y="5632928"/>
            <a:ext cx="14144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 dirty="0"/>
              <a:t>P(1)=0.4</a:t>
            </a:r>
          </a:p>
          <a:p>
            <a:r>
              <a:rPr kumimoji="0" lang="en-US" altLang="zh-CN" dirty="0"/>
              <a:t>P(2)=0.4</a:t>
            </a:r>
          </a:p>
          <a:p>
            <a:r>
              <a:rPr kumimoji="0" lang="en-US" altLang="zh-CN" dirty="0"/>
              <a:t>P(3)=0.2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1D7CF9E-AD8B-6E4E-8F06-756B22CD5884}"/>
              </a:ext>
            </a:extLst>
          </p:cNvPr>
          <p:cNvCxnSpPr>
            <a:cxnSpLocks/>
          </p:cNvCxnSpPr>
          <p:nvPr/>
        </p:nvCxnSpPr>
        <p:spPr bwMode="auto">
          <a:xfrm flipV="1">
            <a:off x="1613356" y="2719865"/>
            <a:ext cx="293503" cy="194817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944A603-2699-D740-83AB-0D3D294C1243}"/>
              </a:ext>
            </a:extLst>
          </p:cNvPr>
          <p:cNvCxnSpPr>
            <a:cxnSpLocks/>
          </p:cNvCxnSpPr>
          <p:nvPr/>
        </p:nvCxnSpPr>
        <p:spPr bwMode="auto">
          <a:xfrm>
            <a:off x="1635424" y="2948466"/>
            <a:ext cx="255109" cy="761999"/>
          </a:xfrm>
          <a:prstGeom prst="straightConnector1">
            <a:avLst/>
          </a:prstGeom>
          <a:ln w="38100">
            <a:solidFill>
              <a:srgbClr val="7030A0"/>
            </a:solidFill>
            <a:headEnd type="none" w="med" len="med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F42785E-BC88-B344-AC74-6DE6C3CE73BD}"/>
              </a:ext>
            </a:extLst>
          </p:cNvPr>
          <p:cNvCxnSpPr>
            <a:cxnSpLocks/>
          </p:cNvCxnSpPr>
          <p:nvPr/>
        </p:nvCxnSpPr>
        <p:spPr bwMode="auto">
          <a:xfrm>
            <a:off x="1610024" y="4015265"/>
            <a:ext cx="280509" cy="785798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DEA8291-2AD9-9D44-B1C4-008C2ED5678C}"/>
              </a:ext>
            </a:extLst>
          </p:cNvPr>
          <p:cNvCxnSpPr>
            <a:cxnSpLocks/>
          </p:cNvCxnSpPr>
          <p:nvPr/>
        </p:nvCxnSpPr>
        <p:spPr bwMode="auto">
          <a:xfrm flipV="1">
            <a:off x="2652533" y="3816828"/>
            <a:ext cx="372779" cy="1493837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E2AF9F7-45B5-3648-AD43-9CE25B3E95BD}"/>
              </a:ext>
            </a:extLst>
          </p:cNvPr>
          <p:cNvCxnSpPr>
            <a:cxnSpLocks/>
          </p:cNvCxnSpPr>
          <p:nvPr/>
        </p:nvCxnSpPr>
        <p:spPr bwMode="auto">
          <a:xfrm flipV="1">
            <a:off x="2649661" y="2719866"/>
            <a:ext cx="465815" cy="368299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3D877AB-983E-0340-839A-DC0A5DF210AD}"/>
              </a:ext>
            </a:extLst>
          </p:cNvPr>
          <p:cNvCxnSpPr>
            <a:cxnSpLocks/>
          </p:cNvCxnSpPr>
          <p:nvPr/>
        </p:nvCxnSpPr>
        <p:spPr bwMode="auto">
          <a:xfrm>
            <a:off x="2725898" y="4243865"/>
            <a:ext cx="370190" cy="557198"/>
          </a:xfrm>
          <a:prstGeom prst="straightConnector1">
            <a:avLst/>
          </a:prstGeom>
          <a:ln w="38100">
            <a:solidFill>
              <a:srgbClr val="7030A0"/>
            </a:solidFill>
            <a:headEnd type="none" w="med" len="med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F44FCFE-274C-2243-84E9-9BAF675F77C7}"/>
              </a:ext>
            </a:extLst>
          </p:cNvPr>
          <p:cNvCxnSpPr>
            <a:cxnSpLocks/>
          </p:cNvCxnSpPr>
          <p:nvPr/>
        </p:nvCxnSpPr>
        <p:spPr bwMode="auto">
          <a:xfrm flipV="1">
            <a:off x="3926452" y="4853465"/>
            <a:ext cx="251848" cy="490832"/>
          </a:xfrm>
          <a:prstGeom prst="straightConnector1">
            <a:avLst/>
          </a:prstGeom>
          <a:ln w="38100">
            <a:solidFill>
              <a:srgbClr val="7030A0"/>
            </a:solidFill>
            <a:headEnd type="none" w="med" len="med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44BA504-4066-B840-AF40-484AB225B6C7}"/>
              </a:ext>
            </a:extLst>
          </p:cNvPr>
          <p:cNvCxnSpPr>
            <a:cxnSpLocks/>
          </p:cNvCxnSpPr>
          <p:nvPr/>
        </p:nvCxnSpPr>
        <p:spPr bwMode="auto">
          <a:xfrm flipV="1">
            <a:off x="3926452" y="3798871"/>
            <a:ext cx="251848" cy="151179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CBCD2DA-C38C-F948-9215-61A62ECEE032}"/>
              </a:ext>
            </a:extLst>
          </p:cNvPr>
          <p:cNvCxnSpPr>
            <a:cxnSpLocks/>
          </p:cNvCxnSpPr>
          <p:nvPr/>
        </p:nvCxnSpPr>
        <p:spPr bwMode="auto">
          <a:xfrm flipV="1">
            <a:off x="3855676" y="2631688"/>
            <a:ext cx="322624" cy="49203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5F12A80F-B09B-4D46-900D-6785CF9D1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25632" y="6309518"/>
            <a:ext cx="2133079" cy="365001"/>
          </a:xfrm>
        </p:spPr>
        <p:txBody>
          <a:bodyPr/>
          <a:lstStyle/>
          <a:p>
            <a:fld id="{ADED7596-BE9B-B345-A100-A6456C781214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2273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5718B-51D0-3C42-A4E3-F986491A7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using Baum Welch (EM)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10A8D-FC56-C34D-BBEE-0A927BDC5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Forward: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Backward: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i="1" dirty="0">
                <a:solidFill>
                  <a:srgbClr val="7030A0"/>
                </a:solidFill>
              </a:rPr>
              <a:t>Simply dynamic programming like Viterbi, replace max by sum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1FE53A-0D3C-DF45-9821-6F10D097A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808" y="1938143"/>
            <a:ext cx="2397192" cy="4963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919C26-E5AA-DF48-8089-3520F279A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312" y="2341717"/>
            <a:ext cx="3329659" cy="8865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3EC28D-D380-0747-813B-0261EB067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052" y="3863597"/>
            <a:ext cx="1198511" cy="3604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859326-FD33-1346-B9D2-4C4318D38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5312" y="4224051"/>
            <a:ext cx="3401596" cy="886535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5F69588-FB70-3740-9FEA-406E2E024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D7596-BE9B-B345-A100-A6456C78121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076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le 1"/>
          <p:cNvSpPr>
            <a:spLocks noGrp="1"/>
          </p:cNvSpPr>
          <p:nvPr>
            <p:ph type="title" idx="4294967295"/>
          </p:nvPr>
        </p:nvSpPr>
        <p:spPr>
          <a:xfrm>
            <a:off x="2106291" y="340449"/>
            <a:ext cx="7037710" cy="1063749"/>
          </a:xfrm>
        </p:spPr>
        <p:txBody>
          <a:bodyPr/>
          <a:lstStyle/>
          <a:p>
            <a:r>
              <a:rPr kumimoji="0" lang="nl-NL" altLang="zh-CN">
                <a:latin typeface="Bookman Old Style" charset="0"/>
                <a:ea typeface="MS PGothic" charset="0"/>
              </a:rPr>
              <a:t>Deterministic finite state automata (DFA)</a:t>
            </a:r>
          </a:p>
        </p:txBody>
      </p:sp>
      <p:pic>
        <p:nvPicPr>
          <p:cNvPr id="7680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939" y="2290765"/>
            <a:ext cx="3651250" cy="30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4" name="TextBox 5"/>
          <p:cNvSpPr txBox="1">
            <a:spLocks noChangeArrowheads="1"/>
          </p:cNvSpPr>
          <p:nvPr/>
        </p:nvSpPr>
        <p:spPr bwMode="auto">
          <a:xfrm flipH="1">
            <a:off x="3963988" y="2376491"/>
            <a:ext cx="608012" cy="324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76" tIns="32138" rIns="64276" bIns="321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1687">
                <a:latin typeface="Gill Sans" charset="0"/>
              </a:rPr>
              <a:t>, b</a:t>
            </a:r>
          </a:p>
        </p:txBody>
      </p:sp>
      <p:sp>
        <p:nvSpPr>
          <p:cNvPr id="76805" name="TextBox 7"/>
          <p:cNvSpPr txBox="1">
            <a:spLocks noChangeArrowheads="1"/>
          </p:cNvSpPr>
          <p:nvPr/>
        </p:nvSpPr>
        <p:spPr bwMode="auto">
          <a:xfrm>
            <a:off x="833439" y="5454650"/>
            <a:ext cx="7729383" cy="611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0" rIns="91420" bIns="4571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nl-NL" altLang="zh-CN" sz="3375"/>
              <a:t>(a,-),(ab,+),(aa,+),(b,+),(bb,-),(bab,+)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107621-8610-3D41-9066-DA19438EE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D7596-BE9B-B345-A100-A6456C78121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801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C02E2-C537-2A43-AD86-613C6AE1F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using Baum Welch (EM)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63C2E-4BCE-F240-A7FA-0E53DA180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5424" y="5265174"/>
            <a:ext cx="7037657" cy="1201665"/>
          </a:xfrm>
        </p:spPr>
        <p:txBody>
          <a:bodyPr/>
          <a:lstStyle/>
          <a:p>
            <a:r>
              <a:rPr lang="en-US" dirty="0"/>
              <a:t>The expected number of transitions from state </a:t>
            </a:r>
            <a:r>
              <a:rPr lang="en-US" dirty="0" err="1"/>
              <a:t>i</a:t>
            </a:r>
            <a:r>
              <a:rPr lang="en-US" dirty="0"/>
              <a:t> to j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1B08F3-EAB2-304F-8688-FE8F97C57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172" y="5571364"/>
            <a:ext cx="4683404" cy="10843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808BD7-4FD2-0549-B83E-34CD219D7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424" y="1230875"/>
            <a:ext cx="6939531" cy="367934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FA2DD7-B5A2-BE4A-A938-6B0E8C35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D7596-BE9B-B345-A100-A6456C78121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112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C02E2-C537-2A43-AD86-613C6AE1F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using Baum Welch (EM)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63C2E-4BCE-F240-A7FA-0E53DA180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5424" y="5265174"/>
            <a:ext cx="7037657" cy="1201665"/>
          </a:xfrm>
        </p:spPr>
        <p:txBody>
          <a:bodyPr/>
          <a:lstStyle/>
          <a:p>
            <a:r>
              <a:rPr lang="en-US" dirty="0"/>
              <a:t>The expected number of occurrences of symbol j in state </a:t>
            </a:r>
            <a:r>
              <a:rPr lang="en-US" dirty="0" err="1"/>
              <a:t>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7DE4A2-D1BD-A94A-BA53-FE354A5FE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182" y="1290484"/>
            <a:ext cx="7567493" cy="36649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5228C6-4D79-F444-9653-28F2D4C23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745" y="5663052"/>
            <a:ext cx="2632017" cy="95848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567D77D-70F4-534E-976D-47F2CD5B9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D7596-BE9B-B345-A100-A6456C78121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9147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5718B-51D0-3C42-A4E3-F986491A7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using Baum Welch (EM)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77A335-0F3A-0B47-8C6C-170E3A696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002" y="1031067"/>
            <a:ext cx="5524500" cy="548640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7DC65E9-770F-234C-9808-53CD7EC3A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D7596-BE9B-B345-A100-A6456C78121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0925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0A69E-B4E5-C84E-B15C-692AC1809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HMMs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3FD82-1F14-B547-817A-704F4818C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Required sequence data and </a:t>
            </a:r>
            <a:r>
              <a:rPr lang="en-US" dirty="0">
                <a:solidFill>
                  <a:srgbClr val="7030A0"/>
                </a:solidFill>
              </a:rPr>
              <a:t>HMM structure</a:t>
            </a:r>
          </a:p>
          <a:p>
            <a:endParaRPr lang="en-US" dirty="0">
              <a:solidFill>
                <a:srgbClr val="7030A0"/>
              </a:solidFill>
            </a:endParaRPr>
          </a:p>
          <a:p>
            <a:endParaRPr lang="en-US" dirty="0">
              <a:solidFill>
                <a:srgbClr val="7030A0"/>
              </a:solidFill>
            </a:endParaRPr>
          </a:p>
          <a:p>
            <a:endParaRPr lang="en-US" dirty="0">
              <a:solidFill>
                <a:srgbClr val="7030A0"/>
              </a:solidFill>
            </a:endParaRPr>
          </a:p>
          <a:p>
            <a:endParaRPr lang="en-US" dirty="0">
              <a:solidFill>
                <a:srgbClr val="7030A0"/>
              </a:solidFill>
            </a:endParaRPr>
          </a:p>
          <a:p>
            <a:endParaRPr lang="en-US" dirty="0">
              <a:solidFill>
                <a:srgbClr val="7030A0"/>
              </a:solidFill>
            </a:endParaRPr>
          </a:p>
          <a:p>
            <a:endParaRPr lang="en-US" dirty="0">
              <a:solidFill>
                <a:srgbClr val="7030A0"/>
              </a:solidFill>
            </a:endParaRPr>
          </a:p>
          <a:p>
            <a:endParaRPr lang="en-US" dirty="0">
              <a:solidFill>
                <a:srgbClr val="7030A0"/>
              </a:solidFill>
            </a:endParaRPr>
          </a:p>
          <a:p>
            <a:endParaRPr lang="en-US" dirty="0">
              <a:solidFill>
                <a:srgbClr val="7030A0"/>
              </a:solidFill>
            </a:endParaRPr>
          </a:p>
          <a:p>
            <a:endParaRPr lang="en-US" dirty="0">
              <a:solidFill>
                <a:srgbClr val="7030A0"/>
              </a:solidFill>
            </a:endParaRPr>
          </a:p>
          <a:p>
            <a:endParaRPr lang="en-US" dirty="0">
              <a:solidFill>
                <a:srgbClr val="7030A0"/>
              </a:solidFill>
            </a:endParaRPr>
          </a:p>
          <a:p>
            <a:endParaRPr lang="en-US" dirty="0">
              <a:solidFill>
                <a:srgbClr val="7030A0"/>
              </a:solidFill>
            </a:endParaRPr>
          </a:p>
          <a:p>
            <a:endParaRPr lang="en-US" dirty="0">
              <a:solidFill>
                <a:srgbClr val="7030A0"/>
              </a:solidFill>
            </a:endParaRPr>
          </a:p>
          <a:p>
            <a:endParaRPr lang="en-US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Baum Welch only learns a given model’s parameters!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B0CB5-175B-F443-89A8-E6AB00441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D7596-BE9B-B345-A100-A6456C781214}" type="slidenum">
              <a:rPr lang="en-US" smtClean="0"/>
              <a:t>63</a:t>
            </a:fld>
            <a:endParaRPr lang="en-US"/>
          </a:p>
        </p:txBody>
      </p:sp>
      <p:pic>
        <p:nvPicPr>
          <p:cNvPr id="3076" name="Picture 4" descr="Image result for ergodic hmm">
            <a:extLst>
              <a:ext uri="{FF2B5EF4-FFF2-40B4-BE49-F238E27FC236}">
                <a16:creationId xmlns:a16="http://schemas.microsoft.com/office/drawing/2014/main" id="{5C63E6D1-5241-194F-AC97-D05ADF05E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352" y="2296584"/>
            <a:ext cx="6273800" cy="353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5794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30101-8BC5-E44F-A3C2-3C79CCF9B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application in time series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70042-1070-D344-8556-06E83DADF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D7596-BE9B-B345-A100-A6456C781214}" type="slidenum">
              <a:rPr lang="en-US" smtClean="0"/>
              <a:t>64</a:t>
            </a:fld>
            <a:endParaRPr lang="en-US"/>
          </a:p>
        </p:txBody>
      </p:sp>
      <p:pic>
        <p:nvPicPr>
          <p:cNvPr id="4102" name="Picture 6" descr="https://i.stack.imgur.com/C8KM0.png">
            <a:extLst>
              <a:ext uri="{FF2B5EF4-FFF2-40B4-BE49-F238E27FC236}">
                <a16:creationId xmlns:a16="http://schemas.microsoft.com/office/drawing/2014/main" id="{DC98E8F8-F7C4-8D4A-A865-033C70A92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246880"/>
            <a:ext cx="6716110" cy="255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218F17-FA65-BC42-8F99-B07B6F9CB16B}"/>
              </a:ext>
            </a:extLst>
          </p:cNvPr>
          <p:cNvSpPr txBox="1"/>
          <p:nvPr/>
        </p:nvSpPr>
        <p:spPr>
          <a:xfrm>
            <a:off x="1924705" y="5118696"/>
            <a:ext cx="69131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Different states represent different data distributions</a:t>
            </a:r>
          </a:p>
          <a:p>
            <a:pPr algn="ctr"/>
            <a:endParaRPr lang="en-US" i="1" dirty="0"/>
          </a:p>
          <a:p>
            <a:pPr algn="ctr"/>
            <a:r>
              <a:rPr lang="en-US" i="1" dirty="0"/>
              <a:t>Properties of these distributions can be used to detect anomalies</a:t>
            </a:r>
          </a:p>
        </p:txBody>
      </p:sp>
    </p:spTree>
    <p:extLst>
      <p:ext uri="{BB962C8B-B14F-4D97-AF65-F5344CB8AC3E}">
        <p14:creationId xmlns:p14="http://schemas.microsoft.com/office/powerpoint/2010/main" val="29068927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E37EB-EC7F-C047-99FF-886B50B54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Applied to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49713-4AAC-9144-85F9-FB51E424C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  binaries, extract opcode sequences, learn HMMs</a:t>
            </a:r>
          </a:p>
          <a:p>
            <a:endParaRPr lang="en-US" dirty="0"/>
          </a:p>
          <a:p>
            <a:r>
              <a:rPr lang="en-US" dirty="0"/>
              <a:t>Intuition: code segments accessing data use different opcodes than code segments performing calculations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1400" dirty="0"/>
          </a:p>
          <a:p>
            <a:r>
              <a:rPr lang="en-US" sz="1400" dirty="0"/>
              <a:t>https://</a:t>
            </a:r>
            <a:r>
              <a:rPr lang="en-US" sz="1400" dirty="0" err="1"/>
              <a:t>www.sciencedirect.com</a:t>
            </a:r>
            <a:r>
              <a:rPr lang="en-US" sz="1400" dirty="0"/>
              <a:t>/science/article/</a:t>
            </a:r>
            <a:r>
              <a:rPr lang="en-US" sz="1400" dirty="0" err="1"/>
              <a:t>pii</a:t>
            </a:r>
            <a:r>
              <a:rPr lang="en-US" sz="1400" dirty="0"/>
              <a:t>/S0167404816300499#f0020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00B2DF-EEA5-4B4F-9480-58429A450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D7596-BE9B-B345-A100-A6456C781214}" type="slidenum">
              <a:rPr lang="en-US" smtClean="0"/>
              <a:t>65</a:t>
            </a:fld>
            <a:endParaRPr lang="en-US"/>
          </a:p>
        </p:txBody>
      </p:sp>
      <p:pic>
        <p:nvPicPr>
          <p:cNvPr id="5122" name="Picture 2" descr="Fig. 4">
            <a:extLst>
              <a:ext uri="{FF2B5EF4-FFF2-40B4-BE49-F238E27FC236}">
                <a16:creationId xmlns:a16="http://schemas.microsoft.com/office/drawing/2014/main" id="{D7A37576-28FD-8E4F-8F9D-FB9278BF9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756" y="2973975"/>
            <a:ext cx="5936985" cy="296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990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>
                <a:latin typeface="Bookman Old Style" charset="0"/>
                <a:ea typeface="MS PGothic" charset="0"/>
              </a:rPr>
              <a:t>HMMs</a:t>
            </a:r>
          </a:p>
        </p:txBody>
      </p:sp>
      <p:sp>
        <p:nvSpPr>
          <p:cNvPr id="12800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0" lang="en-US" altLang="zh-CN" dirty="0">
                <a:latin typeface="Tahoma" charset="0"/>
                <a:ea typeface="MS PGothic" charset="0"/>
              </a:rPr>
              <a:t>In contrast to deterministic automata:</a:t>
            </a:r>
          </a:p>
          <a:p>
            <a:pPr lvl="1"/>
            <a:endParaRPr kumimoji="0" lang="en-US" altLang="zh-CN" dirty="0">
              <a:latin typeface="Tahoma" charset="0"/>
              <a:ea typeface="MS PGothic" charset="0"/>
            </a:endParaRPr>
          </a:p>
          <a:p>
            <a:pPr lvl="1"/>
            <a:r>
              <a:rPr kumimoji="0" lang="en-US" altLang="zh-CN" dirty="0">
                <a:solidFill>
                  <a:schemeClr val="bg2"/>
                </a:solidFill>
                <a:latin typeface="Tahoma" charset="0"/>
                <a:ea typeface="MS PGothic" charset="0"/>
              </a:rPr>
              <a:t>Calculating an observation sequence probability and fitting the transition probabilities are not easy problems!</a:t>
            </a:r>
          </a:p>
          <a:p>
            <a:pPr lvl="1"/>
            <a:endParaRPr kumimoji="0" lang="en-US" altLang="zh-CN" dirty="0">
              <a:solidFill>
                <a:schemeClr val="bg2"/>
              </a:solidFill>
              <a:latin typeface="Tahoma" charset="0"/>
              <a:ea typeface="MS PGothic" charset="0"/>
            </a:endParaRPr>
          </a:p>
          <a:p>
            <a:pPr lvl="1"/>
            <a:r>
              <a:rPr kumimoji="0" lang="en-US" altLang="zh-CN" dirty="0">
                <a:solidFill>
                  <a:schemeClr val="bg2"/>
                </a:solidFill>
                <a:latin typeface="Tahoma" charset="0"/>
                <a:ea typeface="MS PGothic" charset="0"/>
              </a:rPr>
              <a:t>Learning meaningful structure is very hard!</a:t>
            </a:r>
          </a:p>
          <a:p>
            <a:pPr lvl="1"/>
            <a:endParaRPr lang="en-US" altLang="zh-CN" dirty="0">
              <a:solidFill>
                <a:schemeClr val="bg2"/>
              </a:solidFill>
              <a:latin typeface="Tahoma" charset="0"/>
              <a:ea typeface="MS PGothic" charset="0"/>
            </a:endParaRPr>
          </a:p>
          <a:p>
            <a:pPr lvl="1"/>
            <a:r>
              <a:rPr kumimoji="0" lang="en-US" altLang="zh-CN" dirty="0">
                <a:solidFill>
                  <a:schemeClr val="bg2"/>
                </a:solidFill>
                <a:latin typeface="Tahoma" charset="0"/>
                <a:ea typeface="MS PGothic" charset="0"/>
              </a:rPr>
              <a:t>Baum Welch is a greedy optimization method, not guaranteed to find optimum! (use restarts)</a:t>
            </a:r>
          </a:p>
          <a:p>
            <a:pPr lvl="1"/>
            <a:endParaRPr kumimoji="0" lang="en-US" altLang="zh-CN" dirty="0">
              <a:solidFill>
                <a:schemeClr val="bg2"/>
              </a:solidFill>
              <a:latin typeface="Tahoma" charset="0"/>
              <a:ea typeface="MS PGothic" charset="0"/>
            </a:endParaRPr>
          </a:p>
          <a:p>
            <a:pPr lvl="1"/>
            <a:r>
              <a:rPr kumimoji="0" lang="en-US" altLang="zh-CN" dirty="0">
                <a:solidFill>
                  <a:schemeClr val="bg2"/>
                </a:solidFill>
                <a:latin typeface="Tahoma" charset="0"/>
                <a:ea typeface="MS PGothic" charset="0"/>
              </a:rPr>
              <a:t>HMMs are very powerful – large variance</a:t>
            </a:r>
          </a:p>
          <a:p>
            <a:pPr lvl="2"/>
            <a:r>
              <a:rPr kumimoji="0" lang="en-US" altLang="zh-CN" dirty="0">
                <a:latin typeface="Tahoma" charset="0"/>
                <a:ea typeface="MS PGothic" charset="0"/>
              </a:rPr>
              <a:t>Smoothing or other generalization method can be applied</a:t>
            </a:r>
          </a:p>
          <a:p>
            <a:pPr lvl="1"/>
            <a:endParaRPr kumimoji="0" lang="en-US" altLang="zh-CN" dirty="0">
              <a:solidFill>
                <a:schemeClr val="bg2"/>
              </a:solidFill>
              <a:latin typeface="Tahoma" charset="0"/>
              <a:ea typeface="MS PGothic" charset="0"/>
            </a:endParaRPr>
          </a:p>
          <a:p>
            <a:r>
              <a:rPr kumimoji="0" lang="en-US" altLang="zh-CN" dirty="0">
                <a:solidFill>
                  <a:srgbClr val="ADC610"/>
                </a:solidFill>
                <a:latin typeface="Tahoma" charset="0"/>
                <a:ea typeface="MS PGothic" charset="0"/>
              </a:rPr>
              <a:t>Very many applications use HMMs for sequence modelling:</a:t>
            </a:r>
          </a:p>
          <a:p>
            <a:pPr lvl="1"/>
            <a:r>
              <a:rPr kumimoji="0" lang="en-US" altLang="zh-CN" dirty="0">
                <a:latin typeface="Tahoma" charset="0"/>
                <a:ea typeface="MS PGothic" charset="0"/>
              </a:rPr>
              <a:t>Time series, bioinformatics, speech recognition, security, 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6B4E4C-A5B0-4B45-8EB2-F58E18833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D7596-BE9B-B345-A100-A6456C78121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81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HMMs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automata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635424" y="2608445"/>
            <a:ext cx="7130624" cy="4111545"/>
          </a:xfrm>
        </p:spPr>
        <p:txBody>
          <a:bodyPr>
            <a:normAutofit/>
          </a:bodyPr>
          <a:lstStyle/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HMMs are equivalent to probabilistic non-deterministic automata</a:t>
            </a:r>
          </a:p>
          <a:p>
            <a:r>
              <a:rPr lang="nl-NL" dirty="0"/>
              <a:t>Probabilistic DFAs can only approximate an HMM distribution</a:t>
            </a:r>
          </a:p>
          <a:p>
            <a:r>
              <a:rPr lang="nl-NL" dirty="0"/>
              <a:t>Probabilistic timed automata are a type of hidden semi-Markov model</a:t>
            </a:r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357494"/>
              </p:ext>
            </p:extLst>
          </p:nvPr>
        </p:nvGraphicFramePr>
        <p:xfrm>
          <a:off x="1472667" y="1505036"/>
          <a:ext cx="7659302" cy="2481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8019943" imgH="1809635" progId="AcroExch.Document.7">
                  <p:embed/>
                </p:oleObj>
              </mc:Choice>
              <mc:Fallback>
                <p:oleObj name="Acrobat Document" r:id="rId2" imgW="8019943" imgH="1809635" progId="AcroExch.Document.7">
                  <p:embed/>
                  <p:pic>
                    <p:nvPicPr>
                      <p:cNvPr id="409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2667" y="1505036"/>
                        <a:ext cx="7659302" cy="24817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07126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Extensions</a:t>
            </a:r>
            <a:r>
              <a:rPr lang="nl-NL" dirty="0"/>
              <a:t>: </a:t>
            </a:r>
            <a:r>
              <a:rPr lang="nl-NL" dirty="0" err="1"/>
              <a:t>timed</a:t>
            </a:r>
            <a:r>
              <a:rPr lang="nl-NL" dirty="0"/>
              <a:t> automata</a:t>
            </a:r>
          </a:p>
        </p:txBody>
      </p:sp>
      <p:sp>
        <p:nvSpPr>
          <p:cNvPr id="4" name="Rectangle 2"/>
          <p:cNvSpPr>
            <a:spLocks/>
          </p:cNvSpPr>
          <p:nvPr/>
        </p:nvSpPr>
        <p:spPr bwMode="auto">
          <a:xfrm>
            <a:off x="1831940" y="5298961"/>
            <a:ext cx="8483203" cy="8929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endParaRPr lang="en-US" sz="3094" dirty="0">
              <a:ea typeface="Gill Sans" charset="0"/>
              <a:cs typeface="Gill Sans" charset="0"/>
            </a:endParaRPr>
          </a:p>
          <a:p>
            <a:r>
              <a:rPr lang="en-US" sz="3094" dirty="0">
                <a:ea typeface="Gill Sans" charset="0"/>
                <a:cs typeface="Gill Sans" charset="0"/>
              </a:rPr>
              <a:t>(a,6)(a,2)(a,3); (a,2)(b,1)(a,1)(b,8) 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2535" y="1834789"/>
            <a:ext cx="4847844" cy="361943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134229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7BC33-96F0-024C-9396-1ADFB67F8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Extensions: hidden semi-Markov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16F794-5E74-4340-8303-1DEF94EEE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D7596-BE9B-B345-A100-A6456C781214}" type="slidenum">
              <a:rPr lang="en-US" smtClean="0"/>
              <a:t>69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6ED72F-3D07-304A-8BBB-1F399817F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840" y="2670558"/>
            <a:ext cx="5732318" cy="228600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5A8E996E-3AD9-D34A-87DF-A7794595F2ED}"/>
              </a:ext>
            </a:extLst>
          </p:cNvPr>
          <p:cNvSpPr>
            <a:spLocks/>
          </p:cNvSpPr>
          <p:nvPr/>
        </p:nvSpPr>
        <p:spPr bwMode="auto">
          <a:xfrm>
            <a:off x="1831940" y="5298961"/>
            <a:ext cx="6607867" cy="8929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endParaRPr lang="en-US" sz="3094" dirty="0">
              <a:ea typeface="Gill Sans" charset="0"/>
              <a:cs typeface="Gill Sans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811AD4-FDDF-9840-9D90-98032858E87E}"/>
              </a:ext>
            </a:extLst>
          </p:cNvPr>
          <p:cNvSpPr txBox="1"/>
          <p:nvPr/>
        </p:nvSpPr>
        <p:spPr>
          <a:xfrm>
            <a:off x="2627586" y="5560779"/>
            <a:ext cx="565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 duration modeled using probability distributions</a:t>
            </a:r>
          </a:p>
        </p:txBody>
      </p:sp>
    </p:spTree>
    <p:extLst>
      <p:ext uri="{BB962C8B-B14F-4D97-AF65-F5344CB8AC3E}">
        <p14:creationId xmlns:p14="http://schemas.microsoft.com/office/powerpoint/2010/main" val="3079940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DFAs from labeled data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</a:t>
            </a:r>
          </a:p>
          <a:p>
            <a:pPr lvl="1"/>
            <a:r>
              <a:rPr lang="en-US" dirty="0"/>
              <a:t>Labeled data, positive and negative traces</a:t>
            </a:r>
          </a:p>
          <a:p>
            <a:endParaRPr lang="en-US" dirty="0"/>
          </a:p>
          <a:p>
            <a:r>
              <a:rPr lang="en-US" dirty="0"/>
              <a:t>Goal:</a:t>
            </a:r>
          </a:p>
          <a:p>
            <a:pPr lvl="1"/>
            <a:r>
              <a:rPr lang="en-US" dirty="0"/>
              <a:t>Find the </a:t>
            </a:r>
            <a:r>
              <a:rPr lang="en-US" dirty="0">
                <a:solidFill>
                  <a:srgbClr val="FF0000"/>
                </a:solidFill>
              </a:rPr>
              <a:t>smallest</a:t>
            </a:r>
            <a:r>
              <a:rPr lang="en-US" dirty="0"/>
              <a:t> DFA that is </a:t>
            </a:r>
            <a:r>
              <a:rPr lang="en-US" dirty="0">
                <a:solidFill>
                  <a:srgbClr val="FF0000"/>
                </a:solidFill>
              </a:rPr>
              <a:t>consistent</a:t>
            </a:r>
            <a:r>
              <a:rPr lang="en-US" dirty="0"/>
              <a:t> with the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5510E0-83DC-454B-B19F-833B3E163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D7596-BE9B-B345-A100-A6456C7812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975668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6CF9D-1042-044B-AB48-F16EC794E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Extensions: continuous HMMs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99127-5B6B-CA40-BE88-B1C2BE719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continuous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A360C-F934-0B48-B5CD-8C4D9E3E5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D7596-BE9B-B345-A100-A6456C781214}" type="slidenum">
              <a:rPr lang="en-US" smtClean="0"/>
              <a:t>70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926628-66B2-2248-B3CA-78DE376E1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257301"/>
            <a:ext cx="4841576" cy="390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491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06291" y="340448"/>
            <a:ext cx="7037710" cy="1063749"/>
          </a:xfrm>
        </p:spPr>
        <p:txBody>
          <a:bodyPr/>
          <a:lstStyle/>
          <a:p>
            <a:r>
              <a:rPr lang="en-US" dirty="0"/>
              <a:t>Determinism and Interpretability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1844"/>
            <a:ext cx="9144000" cy="26953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4" y="1404193"/>
            <a:ext cx="9144000" cy="185726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1" y="1079500"/>
            <a:ext cx="7159625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857250" indent="-8572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pPr algn="l" eaLnBrk="0" hangingPunct="0"/>
            <a:r>
              <a:rPr kumimoji="0" lang="nl-NL" altLang="zh-CN" sz="3305" dirty="0">
                <a:latin typeface="Bookman Old Style" charset="0"/>
              </a:rPr>
              <a:t>State Machine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" y="3134971"/>
            <a:ext cx="7159625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857250" indent="-8572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pPr algn="l" eaLnBrk="0" hangingPunct="0"/>
            <a:r>
              <a:rPr kumimoji="0" lang="nl-NL" altLang="zh-CN" sz="3305" dirty="0">
                <a:latin typeface="Bookman Old Style" charset="0"/>
              </a:rPr>
              <a:t>HMM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9F6A96-C625-6146-83E6-661AAB5F1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D7596-BE9B-B345-A100-A6456C78121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122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E6EC1C-E0EC-A14B-819A-8458DC695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Difference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386A7D-315A-294A-B434-AFC35F44E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Extensions all learned using same algorithms</a:t>
            </a:r>
          </a:p>
          <a:p>
            <a:endParaRPr lang="en-US" dirty="0"/>
          </a:p>
          <a:p>
            <a:r>
              <a:rPr lang="en-US" dirty="0"/>
              <a:t>Determinism: </a:t>
            </a:r>
            <a:r>
              <a:rPr lang="en-US" dirty="0">
                <a:solidFill>
                  <a:srgbClr val="7030A0"/>
                </a:solidFill>
              </a:rPr>
              <a:t>automata</a:t>
            </a:r>
          </a:p>
          <a:p>
            <a:endParaRPr lang="en-US" dirty="0"/>
          </a:p>
          <a:p>
            <a:r>
              <a:rPr lang="en-US" dirty="0"/>
              <a:t>Robustness to noise: </a:t>
            </a:r>
            <a:r>
              <a:rPr lang="en-US" dirty="0">
                <a:solidFill>
                  <a:srgbClr val="0070C0"/>
                </a:solidFill>
              </a:rPr>
              <a:t>HMMs</a:t>
            </a:r>
          </a:p>
          <a:p>
            <a:endParaRPr lang="en-US" dirty="0">
              <a:solidFill>
                <a:srgbClr val="7030A0"/>
              </a:solidFill>
            </a:endParaRPr>
          </a:p>
          <a:p>
            <a:r>
              <a:rPr lang="en-US" dirty="0"/>
              <a:t>Continuous/multi-variate: </a:t>
            </a:r>
            <a:r>
              <a:rPr lang="en-US" dirty="0">
                <a:solidFill>
                  <a:srgbClr val="0070C0"/>
                </a:solidFill>
              </a:rPr>
              <a:t>HMMs</a:t>
            </a:r>
            <a:r>
              <a:rPr lang="en-US" dirty="0">
                <a:solidFill>
                  <a:srgbClr val="7030A0"/>
                </a:solidFill>
              </a:rPr>
              <a:t> (automata in development)</a:t>
            </a:r>
          </a:p>
          <a:p>
            <a:endParaRPr lang="en-US" dirty="0">
              <a:solidFill>
                <a:srgbClr val="7030A0"/>
              </a:solidFill>
            </a:endParaRPr>
          </a:p>
          <a:p>
            <a:r>
              <a:rPr lang="en-US" dirty="0"/>
              <a:t>Guards:</a:t>
            </a:r>
            <a:r>
              <a:rPr lang="en-US" dirty="0">
                <a:solidFill>
                  <a:srgbClr val="7030A0"/>
                </a:solidFill>
              </a:rPr>
              <a:t> automata</a:t>
            </a:r>
          </a:p>
          <a:p>
            <a:endParaRPr lang="en-US" dirty="0"/>
          </a:p>
          <a:p>
            <a:r>
              <a:rPr lang="en-US" dirty="0"/>
              <a:t>Key difference:</a:t>
            </a:r>
          </a:p>
          <a:p>
            <a:endParaRPr lang="en-US" dirty="0"/>
          </a:p>
          <a:p>
            <a:pPr marL="386176" lvl="1" indent="0" algn="ctr">
              <a:buNone/>
            </a:pPr>
            <a:r>
              <a:rPr lang="en-US" sz="2000" i="1" dirty="0">
                <a:solidFill>
                  <a:srgbClr val="00B050"/>
                </a:solidFill>
              </a:rPr>
              <a:t>Transition distribution in automata is conditioned on output</a:t>
            </a:r>
          </a:p>
          <a:p>
            <a:pPr marL="386176" lvl="1" indent="0" algn="ctr">
              <a:buNone/>
            </a:pPr>
            <a:r>
              <a:rPr lang="en-US" sz="2000" i="1" dirty="0">
                <a:solidFill>
                  <a:srgbClr val="00B050"/>
                </a:solidFill>
              </a:rPr>
              <a:t>In HMMs they are independent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3844D1-28FB-0848-B421-A31AAB695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D7596-BE9B-B345-A100-A6456C78121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396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DFAs from labeled data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Input:</a:t>
            </a:r>
          </a:p>
          <a:p>
            <a:pPr lvl="1"/>
            <a:r>
              <a:rPr lang="en-US" dirty="0"/>
              <a:t>Labeled data, positive and negative traces</a:t>
            </a:r>
          </a:p>
          <a:p>
            <a:endParaRPr lang="en-US" dirty="0"/>
          </a:p>
          <a:p>
            <a:r>
              <a:rPr lang="en-US" dirty="0"/>
              <a:t>Goal:</a:t>
            </a:r>
          </a:p>
          <a:p>
            <a:pPr lvl="1"/>
            <a:r>
              <a:rPr lang="en-US" dirty="0"/>
              <a:t>Find the </a:t>
            </a:r>
            <a:r>
              <a:rPr lang="en-US" dirty="0">
                <a:solidFill>
                  <a:srgbClr val="FF0000"/>
                </a:solidFill>
              </a:rPr>
              <a:t>smallest</a:t>
            </a:r>
            <a:r>
              <a:rPr lang="en-US" dirty="0"/>
              <a:t> DFA that is </a:t>
            </a:r>
            <a:r>
              <a:rPr lang="en-US" dirty="0">
                <a:solidFill>
                  <a:srgbClr val="FF0000"/>
                </a:solidFill>
              </a:rPr>
              <a:t>consistent</a:t>
            </a:r>
            <a:r>
              <a:rPr lang="en-US" dirty="0"/>
              <a:t> with the 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Occam’s razor</a:t>
            </a:r>
          </a:p>
          <a:p>
            <a:pPr lvl="1"/>
            <a:r>
              <a:rPr lang="en-US" i="1" dirty="0"/>
              <a:t>Among competing hypotheses, the one with the fewest assumptions should be selected.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61AF0C-F451-F84E-BABC-9439810A5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D7596-BE9B-B345-A100-A6456C7812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84265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0" y="1036716"/>
            <a:ext cx="4672013" cy="50973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accept:</a:t>
            </a:r>
          </a:p>
          <a:p>
            <a:pPr marL="0" indent="0">
              <a:buNone/>
            </a:pPr>
            <a:r>
              <a:rPr lang="en-US" dirty="0"/>
              <a:t>1 0 0 0 0 0 0 0 0</a:t>
            </a:r>
          </a:p>
          <a:p>
            <a:pPr marL="0" indent="0">
              <a:buNone/>
            </a:pPr>
            <a:r>
              <a:rPr lang="en-US" dirty="0"/>
              <a:t>0 1 1 0 0 0 1 0 1 0 1 0 1 0 0</a:t>
            </a:r>
          </a:p>
          <a:p>
            <a:pPr marL="0" indent="0">
              <a:buNone/>
            </a:pPr>
            <a:r>
              <a:rPr lang="en-US" dirty="0"/>
              <a:t>0 0</a:t>
            </a:r>
          </a:p>
          <a:p>
            <a:pPr marL="0" indent="0">
              <a:buNone/>
            </a:pPr>
            <a:r>
              <a:rPr lang="en-US" dirty="0"/>
              <a:t>1 0 1 0 0</a:t>
            </a:r>
          </a:p>
          <a:p>
            <a:pPr marL="0" indent="0">
              <a:buNone/>
            </a:pPr>
            <a:r>
              <a:rPr lang="en-US" dirty="0"/>
              <a:t>1 0 0</a:t>
            </a:r>
          </a:p>
          <a:p>
            <a:pPr marL="0" indent="0">
              <a:buNone/>
            </a:pPr>
            <a:r>
              <a:rPr lang="en-US" dirty="0"/>
              <a:t>1 0 1</a:t>
            </a:r>
          </a:p>
          <a:p>
            <a:pPr marL="0" indent="0">
              <a:buNone/>
            </a:pPr>
            <a:r>
              <a:rPr lang="en-US" dirty="0"/>
              <a:t>1 0 1</a:t>
            </a:r>
          </a:p>
          <a:p>
            <a:pPr marL="0" indent="0">
              <a:buNone/>
            </a:pPr>
            <a:r>
              <a:rPr lang="en-US" dirty="0"/>
              <a:t>1 0 0 0 0 0 0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reject:</a:t>
            </a:r>
          </a:p>
          <a:p>
            <a:pPr marL="0" indent="0">
              <a:buNone/>
            </a:pPr>
            <a:r>
              <a:rPr lang="en-US" dirty="0"/>
              <a:t>0 1 0 0 0</a:t>
            </a:r>
          </a:p>
          <a:p>
            <a:pPr marL="0" indent="0">
              <a:buNone/>
            </a:pPr>
            <a:r>
              <a:rPr lang="en-US" dirty="0"/>
              <a:t>1 1 0 0 0 0 0 0 0 1 0 0</a:t>
            </a:r>
          </a:p>
          <a:p>
            <a:pPr marL="0" indent="0">
              <a:buNone/>
            </a:pPr>
            <a:r>
              <a:rPr lang="en-US" dirty="0"/>
              <a:t>0 0 0 0 0 1</a:t>
            </a:r>
          </a:p>
          <a:p>
            <a:pPr marL="0" indent="0">
              <a:buNone/>
            </a:pPr>
            <a:r>
              <a:rPr lang="en-US" dirty="0"/>
              <a:t>1 0 0 0 0 0 1 0 1 0 0 0 0 0 1 1 1 0 0 0</a:t>
            </a:r>
          </a:p>
          <a:p>
            <a:pPr marL="0" indent="0">
              <a:buNone/>
            </a:pPr>
            <a:r>
              <a:rPr lang="en-US" dirty="0"/>
              <a:t>0 1 1 1 0 1 0 0 0 0 0 0 0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985796" y="2652600"/>
            <a:ext cx="5836487" cy="2224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88" tIns="32144" rIns="64288" bIns="32144" anchor="ctr"/>
          <a:lstStyle/>
          <a:p>
            <a:pPr>
              <a:defRPr/>
            </a:pPr>
            <a:r>
              <a:rPr lang="nl-NL" sz="2200" dirty="0" err="1"/>
              <a:t>What</a:t>
            </a:r>
            <a:r>
              <a:rPr lang="nl-NL" sz="2200" dirty="0"/>
              <a:t> is the </a:t>
            </a:r>
            <a:r>
              <a:rPr lang="nl-NL" sz="2200" dirty="0" err="1"/>
              <a:t>smallest</a:t>
            </a:r>
            <a:r>
              <a:rPr lang="nl-NL" sz="2200" dirty="0"/>
              <a:t> state machine </a:t>
            </a:r>
            <a:r>
              <a:rPr lang="nl-NL" sz="2200" dirty="0" err="1"/>
              <a:t>that</a:t>
            </a:r>
            <a:r>
              <a:rPr lang="nl-NL" sz="2200" dirty="0"/>
              <a:t> </a:t>
            </a:r>
            <a:r>
              <a:rPr lang="nl-NL" sz="2200" dirty="0" err="1"/>
              <a:t>accepts</a:t>
            </a:r>
            <a:r>
              <a:rPr lang="nl-NL" sz="2200" dirty="0"/>
              <a:t> the top </a:t>
            </a:r>
            <a:r>
              <a:rPr lang="nl-NL" sz="2200" dirty="0" err="1"/>
              <a:t>and</a:t>
            </a:r>
            <a:r>
              <a:rPr lang="nl-NL" sz="2200" dirty="0"/>
              <a:t> </a:t>
            </a:r>
            <a:r>
              <a:rPr lang="nl-NL" sz="2200" dirty="0" err="1"/>
              <a:t>rejects</a:t>
            </a:r>
            <a:r>
              <a:rPr lang="nl-NL" sz="2200" dirty="0"/>
              <a:t> the </a:t>
            </a:r>
            <a:r>
              <a:rPr lang="nl-NL" sz="2200" dirty="0" err="1"/>
              <a:t>bottom</a:t>
            </a:r>
            <a:r>
              <a:rPr lang="nl-NL" sz="2200" dirty="0"/>
              <a:t> strings?</a:t>
            </a:r>
          </a:p>
          <a:p>
            <a:pPr>
              <a:defRPr/>
            </a:pPr>
            <a:endParaRPr lang="nl-NL" sz="2200" dirty="0"/>
          </a:p>
          <a:p>
            <a:pPr>
              <a:defRPr/>
            </a:pPr>
            <a:r>
              <a:rPr lang="nl-NL" sz="2200" b="1" dirty="0">
                <a:solidFill>
                  <a:schemeClr val="tx2"/>
                </a:solidFill>
              </a:rPr>
              <a:t>Guess: </a:t>
            </a:r>
            <a:r>
              <a:rPr lang="nl-NL" sz="2200" b="1" dirty="0" err="1">
                <a:solidFill>
                  <a:schemeClr val="tx2"/>
                </a:solidFill>
              </a:rPr>
              <a:t>how</a:t>
            </a:r>
            <a:r>
              <a:rPr lang="nl-NL" sz="2200" b="1" dirty="0">
                <a:solidFill>
                  <a:schemeClr val="tx2"/>
                </a:solidFill>
              </a:rPr>
              <a:t> </a:t>
            </a:r>
            <a:r>
              <a:rPr lang="nl-NL" sz="2200" b="1" dirty="0" err="1">
                <a:solidFill>
                  <a:schemeClr val="tx2"/>
                </a:solidFill>
              </a:rPr>
              <a:t>many</a:t>
            </a:r>
            <a:r>
              <a:rPr lang="nl-NL" sz="2200" b="1" dirty="0">
                <a:solidFill>
                  <a:schemeClr val="tx2"/>
                </a:solidFill>
              </a:rPr>
              <a:t> </a:t>
            </a:r>
            <a:r>
              <a:rPr lang="nl-NL" sz="2200" b="1" dirty="0" err="1">
                <a:solidFill>
                  <a:schemeClr val="tx2"/>
                </a:solidFill>
              </a:rPr>
              <a:t>states</a:t>
            </a:r>
            <a:r>
              <a:rPr lang="nl-NL" sz="2200" b="1" dirty="0">
                <a:solidFill>
                  <a:schemeClr val="tx2"/>
                </a:solidFill>
              </a:rPr>
              <a:t> are </a:t>
            </a:r>
            <a:r>
              <a:rPr lang="nl-NL" sz="2200" b="1" dirty="0" err="1">
                <a:solidFill>
                  <a:schemeClr val="tx2"/>
                </a:solidFill>
              </a:rPr>
              <a:t>needed</a:t>
            </a:r>
            <a:r>
              <a:rPr lang="nl-NL" sz="2200" b="1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13377" y="6511751"/>
            <a:ext cx="1428834" cy="341919"/>
          </a:xfrm>
          <a:prstGeom prst="rect">
            <a:avLst/>
          </a:prstGeom>
          <a:noFill/>
        </p:spPr>
        <p:txBody>
          <a:bodyPr wrap="none" lIns="64291" tIns="32146" rIns="64291" bIns="32146" rtlCol="0">
            <a:spAutoFit/>
          </a:bodyPr>
          <a:lstStyle/>
          <a:p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Sicco Verwer</a:t>
            </a:r>
          </a:p>
        </p:txBody>
      </p:sp>
    </p:spTree>
    <p:extLst>
      <p:ext uri="{BB962C8B-B14F-4D97-AF65-F5344CB8AC3E}">
        <p14:creationId xmlns:p14="http://schemas.microsoft.com/office/powerpoint/2010/main" val="28405657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usepackage{amsmath,amssymb}&#10;\color[rgb]{0,0,0.3}&#10;\begin{document}&#10;$$ Q = &#10;\begin{bmatrix}&#10;\quad &amp; \quad &amp; \quad \\&#10;\quad &amp; \quad &amp; \quad \\&#10;\quad &amp; \quad &amp; \quad &#10;\end{bmatrix} &#10;$$&#10;\end{document}&#10;"/>
  <p:tag name="EXTERNALNAME" val="txp_fig"/>
  <p:tag name="BLEND" val="False"/>
  <p:tag name="TRANSPARENT" val="True"/>
  <p:tag name="KEEPFILES" val="False"/>
  <p:tag name="DEBUGPAUSE" val="False"/>
  <p:tag name="RESOLUTION" val="600"/>
  <p:tag name="TIMEOUT" val="(none)"/>
  <p:tag name="BOXWIDTH" val="354"/>
  <p:tag name="BOXHEIGHT" val="304"/>
  <p:tag name="BOXFONT" val="10"/>
  <p:tag name="BOXWRAP" val="False"/>
  <p:tag name="WORKAROUNDTRANSPARENCYBUG" val="False"/>
  <p:tag name="ALLOWFONTSUBSTITUTION" val="False"/>
  <p:tag name="BITMAPFORMAT" val="png256"/>
  <p:tag name="ORIGWIDTH" val="171"/>
  <p:tag name="PICTUREFILESIZE" val="629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usepackage{amsmath,amssymb}&#10;\color[rgb]{0,0,0.3}&#10;\begin{document}&#10;$$ Q = &#10;\begin{bmatrix}&#10;\quad &amp; \quad &amp; \quad \\&#10;\quad &amp; \quad &amp; \quad \\&#10;\quad &amp; \quad &amp; \quad &#10;\end{bmatrix} &#10;$$&#10;\end{document}&#10;"/>
  <p:tag name="EXTERNALNAME" val="txp_fig"/>
  <p:tag name="BLEND" val="False"/>
  <p:tag name="TRANSPARENT" val="True"/>
  <p:tag name="KEEPFILES" val="False"/>
  <p:tag name="DEBUGPAUSE" val="False"/>
  <p:tag name="RESOLUTION" val="600"/>
  <p:tag name="TIMEOUT" val="(none)"/>
  <p:tag name="BOXWIDTH" val="354"/>
  <p:tag name="BOXHEIGHT" val="304"/>
  <p:tag name="BOXFONT" val="10"/>
  <p:tag name="BOXWRAP" val="False"/>
  <p:tag name="WORKAROUNDTRANSPARENCYBUG" val="False"/>
  <p:tag name="ALLOWFONTSUBSTITUTION" val="False"/>
  <p:tag name="BITMAPFORMAT" val="png256"/>
  <p:tag name="ORIGWIDTH" val="171"/>
  <p:tag name="PICTUREFILESIZE" val="629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usepackage{amsmath,amssymb}&#10;\color[rgb]{0,0,0.3}&#10;\begin{document}&#10;$$ Q = &#10;\begin{bmatrix}&#10;\quad &amp; \quad &amp; \quad \\&#10;\quad &amp; \quad &amp; \quad \\&#10;\quad &amp; \quad &amp; \quad &#10;\end{bmatrix} &#10;$$&#10;\end{document}&#10;"/>
  <p:tag name="EXTERNALNAME" val="txp_fig"/>
  <p:tag name="BLEND" val="False"/>
  <p:tag name="TRANSPARENT" val="True"/>
  <p:tag name="KEEPFILES" val="False"/>
  <p:tag name="DEBUGPAUSE" val="False"/>
  <p:tag name="RESOLUTION" val="600"/>
  <p:tag name="TIMEOUT" val="(none)"/>
  <p:tag name="BOXWIDTH" val="354"/>
  <p:tag name="BOXHEIGHT" val="304"/>
  <p:tag name="BOXFONT" val="10"/>
  <p:tag name="BOXWRAP" val="False"/>
  <p:tag name="WORKAROUNDTRANSPARENCYBUG" val="False"/>
  <p:tag name="ALLOWFONTSUBSTITUTION" val="False"/>
  <p:tag name="BITMAPFORMAT" val="png256"/>
  <p:tag name="ORIGWIDTH" val="171"/>
  <p:tag name="PICTUREFILESIZE" val="6298"/>
</p:tagLst>
</file>

<file path=ppt/theme/theme1.xml><?xml version="1.0" encoding="utf-8"?>
<a:theme xmlns:a="http://schemas.openxmlformats.org/drawingml/2006/main" name="Default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108BD9"/>
      </a:lt2>
      <a:accent1>
        <a:srgbClr val="ADC610"/>
      </a:accent1>
      <a:accent2>
        <a:srgbClr val="002B60"/>
      </a:accent2>
      <a:accent3>
        <a:srgbClr val="FFFFFF"/>
      </a:accent3>
      <a:accent4>
        <a:srgbClr val="000000"/>
      </a:accent4>
      <a:accent5>
        <a:srgbClr val="D3DFAA"/>
      </a:accent5>
      <a:accent6>
        <a:srgbClr val="002656"/>
      </a:accent6>
      <a:hlink>
        <a:srgbClr val="A10058"/>
      </a:hlink>
      <a:folHlink>
        <a:srgbClr val="66BCAA"/>
      </a:folHlink>
    </a:clrScheme>
    <a:fontScheme name="text">
      <a:majorFont>
        <a:latin typeface="Bookman Old Style"/>
        <a:ea typeface=""/>
        <a:cs typeface=""/>
      </a:majorFont>
      <a:minorFont>
        <a:latin typeface="Tahoma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lnDef>
  </a:objectDefaults>
  <a:extraClrSchemeLst>
    <a:extraClrScheme>
      <a:clrScheme name="text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1506</TotalTime>
  <Words>3318</Words>
  <Application>Microsoft Macintosh PowerPoint</Application>
  <PresentationFormat>On-screen Show (4:3)</PresentationFormat>
  <Paragraphs>883</Paragraphs>
  <Slides>72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4" baseType="lpstr">
      <vt:lpstr>Times</vt:lpstr>
      <vt:lpstr>Arial</vt:lpstr>
      <vt:lpstr>Bookman Old Style</vt:lpstr>
      <vt:lpstr>Calibri</vt:lpstr>
      <vt:lpstr>Courier</vt:lpstr>
      <vt:lpstr>Gill Sans</vt:lpstr>
      <vt:lpstr>Helvetica Light</vt:lpstr>
      <vt:lpstr>Tahoma</vt:lpstr>
      <vt:lpstr>Default Theme</vt:lpstr>
      <vt:lpstr>1_Custom Design</vt:lpstr>
      <vt:lpstr>Custom Design</vt:lpstr>
      <vt:lpstr>Acrobat Document</vt:lpstr>
      <vt:lpstr>Network traffic from a botnet</vt:lpstr>
      <vt:lpstr>Network traffic from a botnet</vt:lpstr>
      <vt:lpstr>Structure in traffic!</vt:lpstr>
      <vt:lpstr>State machine learning</vt:lpstr>
      <vt:lpstr>State machine learning</vt:lpstr>
      <vt:lpstr>Deterministic finite state automata (DFA)</vt:lpstr>
      <vt:lpstr>Learning DFAs from labeled data</vt:lpstr>
      <vt:lpstr>Learning DFAs from labeled data</vt:lpstr>
      <vt:lpstr>Example</vt:lpstr>
      <vt:lpstr>Example</vt:lpstr>
      <vt:lpstr>Example output by algorithm</vt:lpstr>
      <vt:lpstr>Learning DFAs</vt:lpstr>
      <vt:lpstr>Learning DFAs</vt:lpstr>
      <vt:lpstr>Learning DFAs</vt:lpstr>
      <vt:lpstr>Learning DFAs</vt:lpstr>
      <vt:lpstr>Learning DFAs</vt:lpstr>
      <vt:lpstr>Learning DFAs</vt:lpstr>
      <vt:lpstr>Learning DFAs</vt:lpstr>
      <vt:lpstr>Learning DFAs</vt:lpstr>
      <vt:lpstr>Learning DFAs</vt:lpstr>
      <vt:lpstr>Learning DFAs</vt:lpstr>
      <vt:lpstr>Learning DFAs</vt:lpstr>
      <vt:lpstr>Learning DFAs</vt:lpstr>
      <vt:lpstr>Learning DFAs</vt:lpstr>
      <vt:lpstr>Learning DFAs</vt:lpstr>
      <vt:lpstr>Learning DFAs</vt:lpstr>
      <vt:lpstr>Learning DFAs</vt:lpstr>
      <vt:lpstr>State merging</vt:lpstr>
      <vt:lpstr>State merging</vt:lpstr>
      <vt:lpstr>Convergence</vt:lpstr>
      <vt:lpstr>Learning DFAs</vt:lpstr>
      <vt:lpstr>Probabilistic state merging</vt:lpstr>
      <vt:lpstr>Counting transitions</vt:lpstr>
      <vt:lpstr>Probabilistic automata</vt:lpstr>
      <vt:lpstr>Probabilistic automata</vt:lpstr>
      <vt:lpstr>Probabilistic state machine learning</vt:lpstr>
      <vt:lpstr>Model selection</vt:lpstr>
      <vt:lpstr>Computing the AIC</vt:lpstr>
      <vt:lpstr>Computing the AIC</vt:lpstr>
      <vt:lpstr>State merging with AIC</vt:lpstr>
      <vt:lpstr>State merging with AIC</vt:lpstr>
      <vt:lpstr>State merging with AIC</vt:lpstr>
      <vt:lpstr>State merging with AIC</vt:lpstr>
      <vt:lpstr>State merging with AIC</vt:lpstr>
      <vt:lpstr>State merging with AIC</vt:lpstr>
      <vt:lpstr>State merging with AIC</vt:lpstr>
      <vt:lpstr>State merging</vt:lpstr>
      <vt:lpstr>State merging</vt:lpstr>
      <vt:lpstr>Learning state machines</vt:lpstr>
      <vt:lpstr>State Transition Diagrams (MCs)</vt:lpstr>
      <vt:lpstr>State Transition Diagrams with Output Probabilities</vt:lpstr>
      <vt:lpstr>State Transition Diagrams with Output Probabilities</vt:lpstr>
      <vt:lpstr>Three key problems</vt:lpstr>
      <vt:lpstr>State Transition Diagrams with Output Probabilities</vt:lpstr>
      <vt:lpstr>State Transition Diagrams with Output and Start Probabilities</vt:lpstr>
      <vt:lpstr>Viterbi algorithm</vt:lpstr>
      <vt:lpstr>Viterbi algorithm</vt:lpstr>
      <vt:lpstr>Viterbi algorithm</vt:lpstr>
      <vt:lpstr>Learning using Baum Welch (EM)</vt:lpstr>
      <vt:lpstr>Learning using Baum Welch (EM)</vt:lpstr>
      <vt:lpstr>Learning using Baum Welch (EM)</vt:lpstr>
      <vt:lpstr>Learning using Baum Welch (EM)</vt:lpstr>
      <vt:lpstr>Applying HMMs</vt:lpstr>
      <vt:lpstr>Typical application in time series</vt:lpstr>
      <vt:lpstr>Applied to Code</vt:lpstr>
      <vt:lpstr>HMMs</vt:lpstr>
      <vt:lpstr>HMMs vs automata</vt:lpstr>
      <vt:lpstr>Extensions: timed automata</vt:lpstr>
      <vt:lpstr>Extensions: hidden semi-Markov model</vt:lpstr>
      <vt:lpstr>Extensions: continuous HMMs</vt:lpstr>
      <vt:lpstr>Determinism and Interpretability</vt:lpstr>
      <vt:lpstr>Key Difference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Sicco Verwer</dc:creator>
  <cp:lastModifiedBy>Sicco Verwer</cp:lastModifiedBy>
  <cp:revision>43</cp:revision>
  <dcterms:created xsi:type="dcterms:W3CDTF">2019-05-20T12:13:40Z</dcterms:created>
  <dcterms:modified xsi:type="dcterms:W3CDTF">2023-09-19T13:33:44Z</dcterms:modified>
</cp:coreProperties>
</file>